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bin" panose="020B0604020202020204" charset="-93"/>
      <p:regular r:id="rId17"/>
      <p:bold r:id="rId18"/>
      <p:italic r:id="rId19"/>
      <p:boldItalic r:id="rId20"/>
    </p:embeddedFont>
    <p:embeddedFont>
      <p:font typeface="Merriweather" panose="00000500000000000000" pitchFamily="2" charset="-93"/>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qacOLCUzNiDX9ojkHZhBVLC5r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4ad84219c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34ad84219cc_1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04c8496c4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304c8496c4b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4c8496c4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304c8496c4b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4ad84219c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34ad84219cc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4ad84219c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34ad84219cc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04c8496c4b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304c8496c4b_1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7"/>
          <p:cNvSpPr>
            <a:spLocks noGrp="1"/>
          </p:cNvSpPr>
          <p:nvPr>
            <p:ph type="pic" idx="2"/>
          </p:nvPr>
        </p:nvSpPr>
        <p:spPr>
          <a:xfrm>
            <a:off x="1792288" y="612775"/>
            <a:ext cx="5486400" cy="4114800"/>
          </a:xfrm>
          <a:prstGeom prst="rect">
            <a:avLst/>
          </a:prstGeom>
          <a:noFill/>
          <a:ln>
            <a:noFill/>
          </a:ln>
        </p:spPr>
      </p:sp>
      <p:sp>
        <p:nvSpPr>
          <p:cNvPr id="64" name="Google Shape;64;p2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206060" y="4762"/>
            <a:ext cx="18494060" cy="10402909"/>
          </a:xfrm>
          <a:custGeom>
            <a:avLst/>
            <a:gdLst/>
            <a:ahLst/>
            <a:cxnLst/>
            <a:rect l="l" t="t" r="r" b="b"/>
            <a:pathLst>
              <a:path w="18494060" h="10402909" extrusionOk="0">
                <a:moveTo>
                  <a:pt x="0" y="0"/>
                </a:moveTo>
                <a:lnTo>
                  <a:pt x="18494060" y="0"/>
                </a:lnTo>
                <a:lnTo>
                  <a:pt x="18494060" y="10402909"/>
                </a:lnTo>
                <a:lnTo>
                  <a:pt x="0" y="1040290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
          <p:cNvSpPr txBox="1"/>
          <p:nvPr/>
        </p:nvSpPr>
        <p:spPr>
          <a:xfrm>
            <a:off x="2609850" y="1045664"/>
            <a:ext cx="12763500" cy="1698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1036">
                <a:solidFill>
                  <a:srgbClr val="FFFFFF"/>
                </a:solidFill>
                <a:latin typeface="Cabin"/>
                <a:ea typeface="Cabin"/>
                <a:cs typeface="Cabin"/>
                <a:sym typeface="Cabin"/>
              </a:rPr>
              <a:t>KIỂM THỬ TỰ ĐỘNG</a:t>
            </a:r>
            <a:endParaRPr sz="11036">
              <a:solidFill>
                <a:srgbClr val="FFFFFF"/>
              </a:solidFill>
              <a:latin typeface="Cabin"/>
              <a:ea typeface="Cabin"/>
              <a:cs typeface="Cabin"/>
              <a:sym typeface="Cabin"/>
            </a:endParaRPr>
          </a:p>
        </p:txBody>
      </p:sp>
      <p:sp>
        <p:nvSpPr>
          <p:cNvPr id="86" name="Google Shape;86;p1"/>
          <p:cNvSpPr txBox="1"/>
          <p:nvPr/>
        </p:nvSpPr>
        <p:spPr>
          <a:xfrm>
            <a:off x="10229650" y="5100893"/>
            <a:ext cx="5486400" cy="2801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lt1"/>
                </a:solidFill>
                <a:latin typeface="Calibri"/>
                <a:ea typeface="Calibri"/>
                <a:cs typeface="Calibri"/>
                <a:sym typeface="Calibri"/>
              </a:rPr>
              <a:t>Thành viên :</a:t>
            </a:r>
            <a:endParaRPr/>
          </a:p>
          <a:p>
            <a:pPr marL="0" marR="0" lvl="0" indent="457200" algn="l" rtl="0">
              <a:spcBef>
                <a:spcPts val="0"/>
              </a:spcBef>
              <a:spcAft>
                <a:spcPts val="0"/>
              </a:spcAft>
              <a:buNone/>
            </a:pPr>
            <a:r>
              <a:rPr lang="en-US" sz="4400">
                <a:solidFill>
                  <a:schemeClr val="lt1"/>
                </a:solidFill>
                <a:latin typeface="Calibri"/>
                <a:ea typeface="Calibri"/>
                <a:cs typeface="Calibri"/>
                <a:sym typeface="Calibri"/>
              </a:rPr>
              <a:t>+Trần Văn Xuân Triều</a:t>
            </a:r>
            <a:endParaRPr/>
          </a:p>
          <a:p>
            <a:pPr marL="0" marR="0" lvl="0" indent="457200" algn="l" rtl="0">
              <a:spcBef>
                <a:spcPts val="0"/>
              </a:spcBef>
              <a:spcAft>
                <a:spcPts val="0"/>
              </a:spcAft>
              <a:buNone/>
            </a:pPr>
            <a:r>
              <a:rPr lang="en-US" sz="4400">
                <a:solidFill>
                  <a:schemeClr val="lt1"/>
                </a:solidFill>
                <a:latin typeface="Calibri"/>
                <a:ea typeface="Calibri"/>
                <a:cs typeface="Calibri"/>
                <a:sym typeface="Calibri"/>
              </a:rPr>
              <a:t>+Nguyễn Tiến Thành </a:t>
            </a:r>
            <a:endParaRPr/>
          </a:p>
          <a:p>
            <a:pPr marL="0" marR="0" lvl="0" indent="457200" algn="l" rtl="0">
              <a:spcBef>
                <a:spcPts val="0"/>
              </a:spcBef>
              <a:spcAft>
                <a:spcPts val="0"/>
              </a:spcAft>
              <a:buNone/>
            </a:pPr>
            <a:r>
              <a:rPr lang="en-US" sz="4400">
                <a:solidFill>
                  <a:schemeClr val="lt1"/>
                </a:solidFill>
                <a:latin typeface="Calibri"/>
                <a:ea typeface="Calibri"/>
                <a:cs typeface="Calibri"/>
                <a:sym typeface="Calibri"/>
              </a:rPr>
              <a:t>+Trương Hoàng Huy</a:t>
            </a:r>
            <a:endParaRPr/>
          </a:p>
        </p:txBody>
      </p:sp>
      <p:pic>
        <p:nvPicPr>
          <p:cNvPr id="87" name="Google Shape;87;p1"/>
          <p:cNvPicPr preferRelativeResize="0"/>
          <p:nvPr/>
        </p:nvPicPr>
        <p:blipFill>
          <a:blip r:embed="rId4">
            <a:alphaModFix/>
          </a:blip>
          <a:stretch>
            <a:fillRect/>
          </a:stretch>
        </p:blipFill>
        <p:spPr>
          <a:xfrm>
            <a:off x="1032035" y="3693825"/>
            <a:ext cx="6835525" cy="5120050"/>
          </a:xfrm>
          <a:prstGeom prst="rect">
            <a:avLst/>
          </a:prstGeom>
          <a:noFill/>
          <a:ln>
            <a:noFill/>
          </a:ln>
        </p:spPr>
      </p:pic>
      <p:sp>
        <p:nvSpPr>
          <p:cNvPr id="88" name="Google Shape;88;p1"/>
          <p:cNvSpPr/>
          <p:nvPr/>
        </p:nvSpPr>
        <p:spPr>
          <a:xfrm>
            <a:off x="16595224" y="230853"/>
            <a:ext cx="1286888" cy="1820555"/>
          </a:xfrm>
          <a:custGeom>
            <a:avLst/>
            <a:gdLst/>
            <a:ahLst/>
            <a:cxnLst/>
            <a:rect l="l" t="t" r="r" b="b"/>
            <a:pathLst>
              <a:path w="853657" h="1368838" extrusionOk="0">
                <a:moveTo>
                  <a:pt x="0" y="0"/>
                </a:moveTo>
                <a:lnTo>
                  <a:pt x="853657" y="0"/>
                </a:lnTo>
                <a:lnTo>
                  <a:pt x="853657" y="1368838"/>
                </a:lnTo>
                <a:lnTo>
                  <a:pt x="0" y="1368838"/>
                </a:lnTo>
                <a:lnTo>
                  <a:pt x="0" y="0"/>
                </a:lnTo>
                <a:close/>
              </a:path>
            </a:pathLst>
          </a:custGeom>
          <a:blipFill rotWithShape="1">
            <a:blip r:embed="rId5">
              <a:alphaModFix/>
            </a:blip>
            <a:stretch>
              <a:fillRect/>
            </a:stretch>
          </a:blipFill>
          <a:ln>
            <a:noFill/>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201"/>
        <p:cNvGrpSpPr/>
        <p:nvPr/>
      </p:nvGrpSpPr>
      <p:grpSpPr>
        <a:xfrm>
          <a:off x="0" y="0"/>
          <a:ext cx="0" cy="0"/>
          <a:chOff x="0" y="0"/>
          <a:chExt cx="0" cy="0"/>
        </a:xfrm>
      </p:grpSpPr>
      <p:sp>
        <p:nvSpPr>
          <p:cNvPr id="202" name="Google Shape;202;p7"/>
          <p:cNvSpPr txBox="1"/>
          <p:nvPr/>
        </p:nvSpPr>
        <p:spPr>
          <a:xfrm>
            <a:off x="1058450" y="882378"/>
            <a:ext cx="8938800" cy="19857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800"/>
              </a:spcBef>
              <a:spcAft>
                <a:spcPts val="400"/>
              </a:spcAft>
              <a:buSzPts val="1100"/>
              <a:buNone/>
            </a:pPr>
            <a:r>
              <a:rPr lang="en-US" sz="6000" b="1">
                <a:solidFill>
                  <a:schemeClr val="lt1"/>
                </a:solidFill>
                <a:latin typeface="Merriweather"/>
                <a:ea typeface="Merriweather"/>
                <a:cs typeface="Merriweather"/>
                <a:sym typeface="Merriweather"/>
              </a:rPr>
              <a:t> VI. Thách Thức Khi Kiểm Thử Tự Động</a:t>
            </a:r>
            <a:endParaRPr sz="6000">
              <a:solidFill>
                <a:schemeClr val="lt1"/>
              </a:solidFill>
              <a:latin typeface="Merriweather"/>
              <a:ea typeface="Merriweather"/>
              <a:cs typeface="Merriweather"/>
              <a:sym typeface="Merriweather"/>
            </a:endParaRPr>
          </a:p>
        </p:txBody>
      </p:sp>
      <p:sp>
        <p:nvSpPr>
          <p:cNvPr id="203" name="Google Shape;203;p7"/>
          <p:cNvSpPr txBox="1"/>
          <p:nvPr/>
        </p:nvSpPr>
        <p:spPr>
          <a:xfrm>
            <a:off x="484150" y="3667125"/>
            <a:ext cx="10882500" cy="6280200"/>
          </a:xfrm>
          <a:prstGeom prst="rect">
            <a:avLst/>
          </a:prstGeom>
          <a:noFill/>
          <a:ln>
            <a:noFill/>
          </a:ln>
        </p:spPr>
        <p:txBody>
          <a:bodyPr spcFirstLastPara="1" wrap="square" lIns="0" tIns="0" rIns="0" bIns="0" anchor="t" anchorCtr="0">
            <a:spAutoFit/>
          </a:bodyPr>
          <a:lstStyle/>
          <a:p>
            <a:pPr marL="457200" lvl="0" indent="-533400" algn="l" rtl="0">
              <a:lnSpc>
                <a:spcPct val="150000"/>
              </a:lnSpc>
              <a:spcBef>
                <a:spcPts val="1200"/>
              </a:spcBef>
              <a:spcAft>
                <a:spcPts val="0"/>
              </a:spcAft>
              <a:buClr>
                <a:schemeClr val="lt1"/>
              </a:buClr>
              <a:buSzPts val="4800"/>
              <a:buFont typeface="Merriweather"/>
              <a:buChar char="●"/>
            </a:pPr>
            <a:r>
              <a:rPr lang="en-US" sz="4800">
                <a:solidFill>
                  <a:schemeClr val="lt1"/>
                </a:solidFill>
                <a:latin typeface="Merriweather"/>
                <a:ea typeface="Merriweather"/>
                <a:cs typeface="Merriweather"/>
                <a:sym typeface="Merriweather"/>
              </a:rPr>
              <a:t>Chi phí thiết lập ban đầu cao</a:t>
            </a:r>
            <a:endParaRPr sz="4800">
              <a:solidFill>
                <a:schemeClr val="lt1"/>
              </a:solidFill>
              <a:latin typeface="Merriweather"/>
              <a:ea typeface="Merriweather"/>
              <a:cs typeface="Merriweather"/>
              <a:sym typeface="Merriweather"/>
            </a:endParaRPr>
          </a:p>
          <a:p>
            <a:pPr marL="457200" lvl="0" indent="-533400" algn="l" rtl="0">
              <a:lnSpc>
                <a:spcPct val="150000"/>
              </a:lnSpc>
              <a:spcBef>
                <a:spcPts val="0"/>
              </a:spcBef>
              <a:spcAft>
                <a:spcPts val="0"/>
              </a:spcAft>
              <a:buClr>
                <a:schemeClr val="lt1"/>
              </a:buClr>
              <a:buSzPts val="4800"/>
              <a:buFont typeface="Merriweather"/>
              <a:buChar char="●"/>
            </a:pPr>
            <a:r>
              <a:rPr lang="en-US" sz="4800">
                <a:solidFill>
                  <a:schemeClr val="lt1"/>
                </a:solidFill>
                <a:latin typeface="Merriweather"/>
                <a:ea typeface="Merriweather"/>
                <a:cs typeface="Merriweather"/>
                <a:sym typeface="Merriweather"/>
              </a:rPr>
              <a:t>Cần kỹ năng lập trình để viết test</a:t>
            </a:r>
            <a:endParaRPr sz="4800">
              <a:solidFill>
                <a:schemeClr val="lt1"/>
              </a:solidFill>
              <a:latin typeface="Merriweather"/>
              <a:ea typeface="Merriweather"/>
              <a:cs typeface="Merriweather"/>
              <a:sym typeface="Merriweather"/>
            </a:endParaRPr>
          </a:p>
          <a:p>
            <a:pPr marL="457200" lvl="0" indent="-533400" algn="l" rtl="0">
              <a:lnSpc>
                <a:spcPct val="150000"/>
              </a:lnSpc>
              <a:spcBef>
                <a:spcPts val="0"/>
              </a:spcBef>
              <a:spcAft>
                <a:spcPts val="0"/>
              </a:spcAft>
              <a:buClr>
                <a:schemeClr val="lt1"/>
              </a:buClr>
              <a:buSzPts val="4800"/>
              <a:buFont typeface="Merriweather"/>
              <a:buChar char="●"/>
            </a:pPr>
            <a:r>
              <a:rPr lang="en-US" sz="4800">
                <a:solidFill>
                  <a:schemeClr val="lt1"/>
                </a:solidFill>
                <a:latin typeface="Merriweather"/>
                <a:ea typeface="Merriweather"/>
                <a:cs typeface="Merriweather"/>
                <a:sym typeface="Merriweather"/>
              </a:rPr>
              <a:t>Bảo trì script test khi phần mềm thay đổi</a:t>
            </a:r>
            <a:endParaRPr sz="4800">
              <a:solidFill>
                <a:schemeClr val="lt1"/>
              </a:solidFill>
              <a:latin typeface="Merriweather"/>
              <a:ea typeface="Merriweather"/>
              <a:cs typeface="Merriweather"/>
              <a:sym typeface="Merriweather"/>
            </a:endParaRPr>
          </a:p>
          <a:p>
            <a:pPr marL="457200" lvl="0" indent="-533400" algn="l" rtl="0">
              <a:lnSpc>
                <a:spcPct val="150000"/>
              </a:lnSpc>
              <a:spcBef>
                <a:spcPts val="0"/>
              </a:spcBef>
              <a:spcAft>
                <a:spcPts val="0"/>
              </a:spcAft>
              <a:buClr>
                <a:schemeClr val="lt1"/>
              </a:buClr>
              <a:buSzPts val="4800"/>
              <a:buFont typeface="Merriweather"/>
              <a:buChar char="●"/>
            </a:pPr>
            <a:r>
              <a:rPr lang="en-US" sz="4800">
                <a:solidFill>
                  <a:schemeClr val="lt1"/>
                </a:solidFill>
                <a:latin typeface="Merriweather"/>
                <a:ea typeface="Merriweather"/>
                <a:cs typeface="Merriweather"/>
                <a:sym typeface="Merriweather"/>
              </a:rPr>
              <a:t>Không phù hợp cho test giao diện phức tạp thay đổi thường xuyên</a:t>
            </a:r>
            <a:endParaRPr sz="4800">
              <a:solidFill>
                <a:schemeClr val="lt1"/>
              </a:solidFill>
              <a:latin typeface="Merriweather"/>
              <a:ea typeface="Merriweather"/>
              <a:cs typeface="Merriweather"/>
              <a:sym typeface="Merriweather"/>
            </a:endParaRPr>
          </a:p>
        </p:txBody>
      </p:sp>
      <p:pic>
        <p:nvPicPr>
          <p:cNvPr id="204" name="Google Shape;204;p7"/>
          <p:cNvPicPr preferRelativeResize="0"/>
          <p:nvPr/>
        </p:nvPicPr>
        <p:blipFill>
          <a:blip r:embed="rId3">
            <a:alphaModFix/>
          </a:blip>
          <a:stretch>
            <a:fillRect/>
          </a:stretch>
        </p:blipFill>
        <p:spPr>
          <a:xfrm>
            <a:off x="11100300" y="1143000"/>
            <a:ext cx="7003443" cy="78506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208"/>
        <p:cNvGrpSpPr/>
        <p:nvPr/>
      </p:nvGrpSpPr>
      <p:grpSpPr>
        <a:xfrm>
          <a:off x="0" y="0"/>
          <a:ext cx="0" cy="0"/>
          <a:chOff x="0" y="0"/>
          <a:chExt cx="0" cy="0"/>
        </a:xfrm>
      </p:grpSpPr>
      <p:sp>
        <p:nvSpPr>
          <p:cNvPr id="209" name="Google Shape;209;g34ad84219cc_1_21"/>
          <p:cNvSpPr/>
          <p:nvPr/>
        </p:nvSpPr>
        <p:spPr>
          <a:xfrm flipH="1">
            <a:off x="7910023" y="-45488"/>
            <a:ext cx="10377977" cy="10377977"/>
          </a:xfrm>
          <a:custGeom>
            <a:avLst/>
            <a:gdLst/>
            <a:ahLst/>
            <a:cxnLst/>
            <a:rect l="l" t="t" r="r" b="b"/>
            <a:pathLst>
              <a:path w="10377977" h="10377977" extrusionOk="0">
                <a:moveTo>
                  <a:pt x="10377977" y="0"/>
                </a:moveTo>
                <a:lnTo>
                  <a:pt x="0" y="0"/>
                </a:lnTo>
                <a:lnTo>
                  <a:pt x="0" y="10377976"/>
                </a:lnTo>
                <a:lnTo>
                  <a:pt x="10377977" y="10377976"/>
                </a:lnTo>
                <a:lnTo>
                  <a:pt x="10377977" y="0"/>
                </a:lnTo>
                <a:close/>
              </a:path>
            </a:pathLst>
          </a:custGeom>
          <a:blipFill rotWithShape="1">
            <a:blip r:embed="rId3">
              <a:alphaModFix/>
            </a:blip>
            <a:stretch>
              <a:fillRect/>
            </a:stretch>
          </a:blipFill>
          <a:ln>
            <a:noFill/>
          </a:ln>
        </p:spPr>
      </p:sp>
      <p:sp>
        <p:nvSpPr>
          <p:cNvPr id="210" name="Google Shape;210;g34ad84219cc_1_21"/>
          <p:cNvSpPr txBox="1"/>
          <p:nvPr/>
        </p:nvSpPr>
        <p:spPr>
          <a:xfrm>
            <a:off x="1307250" y="3969400"/>
            <a:ext cx="15673500" cy="2031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a:solidFill>
                  <a:srgbClr val="FFFFFF"/>
                </a:solidFill>
                <a:latin typeface="Merriweather"/>
                <a:ea typeface="Merriweather"/>
                <a:cs typeface="Merriweather"/>
                <a:sym typeface="Merriweather"/>
              </a:rPr>
              <a:t>Có nên thay thế kiểm thử thủ công thành kiểm thử tự động hay không ?</a:t>
            </a:r>
            <a:endParaRPr>
              <a:latin typeface="Merriweather"/>
              <a:ea typeface="Merriweather"/>
              <a:cs typeface="Merriweather"/>
              <a:sym typeface="Merriweathe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214"/>
        <p:cNvGrpSpPr/>
        <p:nvPr/>
      </p:nvGrpSpPr>
      <p:grpSpPr>
        <a:xfrm>
          <a:off x="0" y="0"/>
          <a:ext cx="0" cy="0"/>
          <a:chOff x="0" y="0"/>
          <a:chExt cx="0" cy="0"/>
        </a:xfrm>
      </p:grpSpPr>
      <p:sp>
        <p:nvSpPr>
          <p:cNvPr id="215" name="Google Shape;215;p9"/>
          <p:cNvSpPr/>
          <p:nvPr/>
        </p:nvSpPr>
        <p:spPr>
          <a:xfrm flipH="1">
            <a:off x="10282613" y="0"/>
            <a:ext cx="8925060" cy="10377977"/>
          </a:xfrm>
          <a:custGeom>
            <a:avLst/>
            <a:gdLst/>
            <a:ahLst/>
            <a:cxnLst/>
            <a:rect l="l" t="t" r="r" b="b"/>
            <a:pathLst>
              <a:path w="10377977" h="10377977" extrusionOk="0">
                <a:moveTo>
                  <a:pt x="10377977" y="0"/>
                </a:moveTo>
                <a:lnTo>
                  <a:pt x="0" y="0"/>
                </a:lnTo>
                <a:lnTo>
                  <a:pt x="0" y="10377977"/>
                </a:lnTo>
                <a:lnTo>
                  <a:pt x="10377977" y="10377977"/>
                </a:lnTo>
                <a:lnTo>
                  <a:pt x="10377977" y="0"/>
                </a:lnTo>
                <a:close/>
              </a:path>
            </a:pathLst>
          </a:custGeom>
          <a:blipFill rotWithShape="1">
            <a:blip r:embed="rId3">
              <a:alphaModFix/>
            </a:blip>
            <a:stretch>
              <a:fillRect/>
            </a:stretch>
          </a:blipFill>
          <a:ln>
            <a:noFill/>
          </a:ln>
        </p:spPr>
      </p:sp>
      <p:sp>
        <p:nvSpPr>
          <p:cNvPr id="216" name="Google Shape;216;p9"/>
          <p:cNvSpPr txBox="1"/>
          <p:nvPr/>
        </p:nvSpPr>
        <p:spPr>
          <a:xfrm>
            <a:off x="2892075" y="960292"/>
            <a:ext cx="14431800" cy="9234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800"/>
              </a:spcBef>
              <a:spcAft>
                <a:spcPts val="400"/>
              </a:spcAft>
              <a:buSzPts val="1100"/>
              <a:buNone/>
            </a:pPr>
            <a:r>
              <a:rPr lang="en-US" sz="6000" b="1">
                <a:solidFill>
                  <a:schemeClr val="lt1"/>
                </a:solidFill>
                <a:latin typeface="Merriweather"/>
                <a:ea typeface="Merriweather"/>
                <a:cs typeface="Merriweather"/>
                <a:sym typeface="Merriweather"/>
              </a:rPr>
              <a:t>VII. Xu Hướng Tương Lai</a:t>
            </a:r>
            <a:endParaRPr sz="6000">
              <a:solidFill>
                <a:schemeClr val="lt1"/>
              </a:solidFill>
              <a:latin typeface="Merriweather"/>
              <a:ea typeface="Merriweather"/>
              <a:cs typeface="Merriweather"/>
              <a:sym typeface="Merriweather"/>
            </a:endParaRPr>
          </a:p>
        </p:txBody>
      </p:sp>
      <p:sp>
        <p:nvSpPr>
          <p:cNvPr id="217" name="Google Shape;217;p9"/>
          <p:cNvSpPr txBox="1"/>
          <p:nvPr/>
        </p:nvSpPr>
        <p:spPr>
          <a:xfrm>
            <a:off x="-531575" y="3100777"/>
            <a:ext cx="12071400" cy="6187800"/>
          </a:xfrm>
          <a:prstGeom prst="rect">
            <a:avLst/>
          </a:prstGeom>
          <a:noFill/>
          <a:ln>
            <a:noFill/>
          </a:ln>
        </p:spPr>
        <p:txBody>
          <a:bodyPr spcFirstLastPara="1" wrap="square" lIns="0" tIns="0" rIns="0" bIns="0" anchor="t" anchorCtr="0">
            <a:spAutoFit/>
          </a:bodyPr>
          <a:lstStyle/>
          <a:p>
            <a:pPr marL="914400" lvl="0" indent="0" algn="l" rtl="0">
              <a:lnSpc>
                <a:spcPct val="115000"/>
              </a:lnSpc>
              <a:spcBef>
                <a:spcPts val="1200"/>
              </a:spcBef>
              <a:spcAft>
                <a:spcPts val="0"/>
              </a:spcAft>
              <a:buClr>
                <a:schemeClr val="dk1"/>
              </a:buClr>
              <a:buSzPts val="1100"/>
              <a:buFont typeface="Arial"/>
              <a:buNone/>
            </a:pPr>
            <a:r>
              <a:rPr lang="en-US" sz="4000">
                <a:solidFill>
                  <a:srgbClr val="FFFFFF"/>
                </a:solidFill>
                <a:latin typeface="Merriweather"/>
                <a:ea typeface="Merriweather"/>
                <a:cs typeface="Merriweather"/>
                <a:sym typeface="Merriweather"/>
              </a:rPr>
              <a:t>AI hỗ trợ viết &amp; duy trì test case</a:t>
            </a:r>
            <a:br>
              <a:rPr lang="en-US" sz="4000">
                <a:solidFill>
                  <a:srgbClr val="FFFFFF"/>
                </a:solidFill>
                <a:latin typeface="Merriweather"/>
                <a:ea typeface="Merriweather"/>
                <a:cs typeface="Merriweather"/>
                <a:sym typeface="Merriweather"/>
              </a:rPr>
            </a:br>
            <a:endParaRPr sz="4000">
              <a:solidFill>
                <a:srgbClr val="FFFFFF"/>
              </a:solidFill>
              <a:latin typeface="Merriweather"/>
              <a:ea typeface="Merriweather"/>
              <a:cs typeface="Merriweather"/>
              <a:sym typeface="Merriweather"/>
            </a:endParaRPr>
          </a:p>
          <a:p>
            <a:pPr marL="914400" lvl="0" indent="0" algn="l" rtl="0">
              <a:lnSpc>
                <a:spcPct val="115000"/>
              </a:lnSpc>
              <a:spcBef>
                <a:spcPts val="1200"/>
              </a:spcBef>
              <a:spcAft>
                <a:spcPts val="0"/>
              </a:spcAft>
              <a:buClr>
                <a:schemeClr val="dk1"/>
              </a:buClr>
              <a:buSzPts val="1100"/>
              <a:buFont typeface="Arial"/>
              <a:buNone/>
            </a:pPr>
            <a:r>
              <a:rPr lang="en-US" sz="4000">
                <a:solidFill>
                  <a:srgbClr val="FFFFFF"/>
                </a:solidFill>
                <a:latin typeface="Merriweather"/>
                <a:ea typeface="Merriweather"/>
                <a:cs typeface="Merriweather"/>
                <a:sym typeface="Merriweather"/>
              </a:rPr>
              <a:t>Tự động hóa toàn bộ pipeline kiểm thử</a:t>
            </a:r>
            <a:br>
              <a:rPr lang="en-US" sz="4000">
                <a:solidFill>
                  <a:srgbClr val="FFFFFF"/>
                </a:solidFill>
                <a:latin typeface="Merriweather"/>
                <a:ea typeface="Merriweather"/>
                <a:cs typeface="Merriweather"/>
                <a:sym typeface="Merriweather"/>
              </a:rPr>
            </a:br>
            <a:endParaRPr sz="4000">
              <a:solidFill>
                <a:srgbClr val="FFFFFF"/>
              </a:solidFill>
              <a:latin typeface="Merriweather"/>
              <a:ea typeface="Merriweather"/>
              <a:cs typeface="Merriweather"/>
              <a:sym typeface="Merriweather"/>
            </a:endParaRPr>
          </a:p>
          <a:p>
            <a:pPr marL="914400" lvl="0" indent="0" algn="l" rtl="0">
              <a:lnSpc>
                <a:spcPct val="115000"/>
              </a:lnSpc>
              <a:spcBef>
                <a:spcPts val="1200"/>
              </a:spcBef>
              <a:spcAft>
                <a:spcPts val="0"/>
              </a:spcAft>
              <a:buClr>
                <a:schemeClr val="dk1"/>
              </a:buClr>
              <a:buSzPts val="1100"/>
              <a:buFont typeface="Arial"/>
              <a:buNone/>
            </a:pPr>
            <a:r>
              <a:rPr lang="en-US" sz="4000">
                <a:solidFill>
                  <a:srgbClr val="FFFFFF"/>
                </a:solidFill>
                <a:latin typeface="Merriweather"/>
                <a:ea typeface="Merriweather"/>
                <a:cs typeface="Merriweather"/>
                <a:sym typeface="Merriweather"/>
              </a:rPr>
              <a:t>Test trên nhiều thiết bị thật qua cloud</a:t>
            </a:r>
            <a:br>
              <a:rPr lang="en-US" sz="4000">
                <a:solidFill>
                  <a:srgbClr val="FFFFFF"/>
                </a:solidFill>
                <a:latin typeface="Merriweather"/>
                <a:ea typeface="Merriweather"/>
                <a:cs typeface="Merriweather"/>
                <a:sym typeface="Merriweather"/>
              </a:rPr>
            </a:br>
            <a:endParaRPr sz="4000">
              <a:solidFill>
                <a:srgbClr val="FFFFFF"/>
              </a:solidFill>
              <a:latin typeface="Merriweather"/>
              <a:ea typeface="Merriweather"/>
              <a:cs typeface="Merriweather"/>
              <a:sym typeface="Merriweather"/>
            </a:endParaRPr>
          </a:p>
          <a:p>
            <a:pPr marL="914400" lvl="0" indent="0" algn="l" rtl="0">
              <a:lnSpc>
                <a:spcPct val="115000"/>
              </a:lnSpc>
              <a:spcBef>
                <a:spcPts val="1200"/>
              </a:spcBef>
              <a:spcAft>
                <a:spcPts val="0"/>
              </a:spcAft>
              <a:buClr>
                <a:schemeClr val="dk1"/>
              </a:buClr>
              <a:buSzPts val="1100"/>
              <a:buFont typeface="Arial"/>
              <a:buNone/>
            </a:pPr>
            <a:r>
              <a:rPr lang="en-US" sz="4000">
                <a:solidFill>
                  <a:srgbClr val="FFFFFF"/>
                </a:solidFill>
                <a:latin typeface="Merriweather"/>
                <a:ea typeface="Merriweather"/>
                <a:cs typeface="Merriweather"/>
                <a:sym typeface="Merriweather"/>
              </a:rPr>
              <a:t>Tích hợp sâu vào DevOps</a:t>
            </a:r>
            <a:endParaRPr sz="4000">
              <a:solidFill>
                <a:srgbClr val="FFFFFF"/>
              </a:solidFill>
              <a:latin typeface="Merriweather"/>
              <a:ea typeface="Merriweather"/>
              <a:cs typeface="Merriweather"/>
              <a:sym typeface="Merriweather"/>
            </a:endParaRPr>
          </a:p>
          <a:p>
            <a:pPr marL="914400" lvl="0" indent="0" algn="l" rtl="0">
              <a:lnSpc>
                <a:spcPct val="115000"/>
              </a:lnSpc>
              <a:spcBef>
                <a:spcPts val="1200"/>
              </a:spcBef>
              <a:spcAft>
                <a:spcPts val="0"/>
              </a:spcAft>
              <a:buNone/>
            </a:pPr>
            <a:endParaRPr sz="4000">
              <a:solidFill>
                <a:srgbClr val="FFFFFF"/>
              </a:solidFill>
              <a:latin typeface="Merriweather"/>
              <a:ea typeface="Merriweather"/>
              <a:cs typeface="Merriweather"/>
              <a:sym typeface="Merriweather"/>
            </a:endParaRPr>
          </a:p>
        </p:txBody>
      </p:sp>
      <p:pic>
        <p:nvPicPr>
          <p:cNvPr id="218" name="Google Shape;218;p9"/>
          <p:cNvPicPr preferRelativeResize="0"/>
          <p:nvPr/>
        </p:nvPicPr>
        <p:blipFill>
          <a:blip r:embed="rId4">
            <a:alphaModFix/>
          </a:blip>
          <a:stretch>
            <a:fillRect/>
          </a:stretch>
        </p:blipFill>
        <p:spPr>
          <a:xfrm>
            <a:off x="10888575" y="2618850"/>
            <a:ext cx="7188875" cy="66153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222"/>
        <p:cNvGrpSpPr/>
        <p:nvPr/>
      </p:nvGrpSpPr>
      <p:grpSpPr>
        <a:xfrm>
          <a:off x="0" y="0"/>
          <a:ext cx="0" cy="0"/>
          <a:chOff x="0" y="0"/>
          <a:chExt cx="0" cy="0"/>
        </a:xfrm>
      </p:grpSpPr>
      <p:pic>
        <p:nvPicPr>
          <p:cNvPr id="223" name="Google Shape;223;p11"/>
          <p:cNvPicPr preferRelativeResize="0"/>
          <p:nvPr/>
        </p:nvPicPr>
        <p:blipFill>
          <a:blip r:embed="rId3">
            <a:alphaModFix/>
          </a:blip>
          <a:stretch>
            <a:fillRect/>
          </a:stretch>
        </p:blipFill>
        <p:spPr>
          <a:xfrm>
            <a:off x="985850" y="569125"/>
            <a:ext cx="16830675" cy="8877300"/>
          </a:xfrm>
          <a:prstGeom prst="rect">
            <a:avLst/>
          </a:prstGeom>
          <a:noFill/>
          <a:ln>
            <a:noFill/>
          </a:ln>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227"/>
        <p:cNvGrpSpPr/>
        <p:nvPr/>
      </p:nvGrpSpPr>
      <p:grpSpPr>
        <a:xfrm>
          <a:off x="0" y="0"/>
          <a:ext cx="0" cy="0"/>
          <a:chOff x="0" y="0"/>
          <a:chExt cx="0" cy="0"/>
        </a:xfrm>
      </p:grpSpPr>
      <p:pic>
        <p:nvPicPr>
          <p:cNvPr id="228" name="Google Shape;228;p12"/>
          <p:cNvPicPr preferRelativeResize="0"/>
          <p:nvPr/>
        </p:nvPicPr>
        <p:blipFill>
          <a:blip r:embed="rId3">
            <a:alphaModFix/>
          </a:blip>
          <a:stretch>
            <a:fillRect/>
          </a:stretch>
        </p:blipFill>
        <p:spPr>
          <a:xfrm>
            <a:off x="-204852" y="-115229"/>
            <a:ext cx="18492852" cy="1040222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92"/>
        <p:cNvGrpSpPr/>
        <p:nvPr/>
      </p:nvGrpSpPr>
      <p:grpSpPr>
        <a:xfrm>
          <a:off x="0" y="0"/>
          <a:ext cx="0" cy="0"/>
          <a:chOff x="0" y="0"/>
          <a:chExt cx="0" cy="0"/>
        </a:xfrm>
      </p:grpSpPr>
      <p:sp>
        <p:nvSpPr>
          <p:cNvPr id="93" name="Google Shape;93;p2"/>
          <p:cNvSpPr/>
          <p:nvPr/>
        </p:nvSpPr>
        <p:spPr>
          <a:xfrm>
            <a:off x="-2559850" y="-299327"/>
            <a:ext cx="10377977" cy="10377977"/>
          </a:xfrm>
          <a:custGeom>
            <a:avLst/>
            <a:gdLst/>
            <a:ahLst/>
            <a:cxnLst/>
            <a:rect l="l" t="t" r="r" b="b"/>
            <a:pathLst>
              <a:path w="10377977" h="10377977" extrusionOk="0">
                <a:moveTo>
                  <a:pt x="0" y="0"/>
                </a:moveTo>
                <a:lnTo>
                  <a:pt x="10377977" y="0"/>
                </a:lnTo>
                <a:lnTo>
                  <a:pt x="10377977" y="10377977"/>
                </a:lnTo>
                <a:lnTo>
                  <a:pt x="0" y="10377977"/>
                </a:lnTo>
                <a:lnTo>
                  <a:pt x="0" y="0"/>
                </a:lnTo>
                <a:close/>
              </a:path>
            </a:pathLst>
          </a:custGeom>
          <a:blipFill rotWithShape="1">
            <a:blip r:embed="rId3">
              <a:alphaModFix/>
            </a:blip>
            <a:stretch>
              <a:fillRect/>
            </a:stretch>
          </a:blipFill>
          <a:ln>
            <a:noFill/>
          </a:ln>
        </p:spPr>
      </p:sp>
      <p:sp>
        <p:nvSpPr>
          <p:cNvPr id="94" name="Google Shape;94;p2"/>
          <p:cNvSpPr/>
          <p:nvPr/>
        </p:nvSpPr>
        <p:spPr>
          <a:xfrm>
            <a:off x="9305988" y="1038834"/>
            <a:ext cx="403837" cy="403837"/>
          </a:xfrm>
          <a:custGeom>
            <a:avLst/>
            <a:gdLst/>
            <a:ahLst/>
            <a:cxnLst/>
            <a:rect l="l" t="t" r="r" b="b"/>
            <a:pathLst>
              <a:path w="403837" h="403837" extrusionOk="0">
                <a:moveTo>
                  <a:pt x="0" y="0"/>
                </a:moveTo>
                <a:lnTo>
                  <a:pt x="403837" y="0"/>
                </a:lnTo>
                <a:lnTo>
                  <a:pt x="403837" y="403837"/>
                </a:lnTo>
                <a:lnTo>
                  <a:pt x="0" y="403837"/>
                </a:lnTo>
                <a:lnTo>
                  <a:pt x="0" y="0"/>
                </a:lnTo>
                <a:close/>
              </a:path>
            </a:pathLst>
          </a:custGeom>
          <a:blipFill rotWithShape="1">
            <a:blip r:embed="rId4">
              <a:alphaModFix/>
            </a:blip>
            <a:stretch>
              <a:fillRect/>
            </a:stretch>
          </a:blipFill>
          <a:ln>
            <a:noFill/>
          </a:ln>
        </p:spPr>
      </p:sp>
      <p:sp>
        <p:nvSpPr>
          <p:cNvPr id="95" name="Google Shape;95;p2"/>
          <p:cNvSpPr/>
          <p:nvPr/>
        </p:nvSpPr>
        <p:spPr>
          <a:xfrm>
            <a:off x="9305988" y="5814187"/>
            <a:ext cx="403837" cy="403837"/>
          </a:xfrm>
          <a:custGeom>
            <a:avLst/>
            <a:gdLst/>
            <a:ahLst/>
            <a:cxnLst/>
            <a:rect l="l" t="t" r="r" b="b"/>
            <a:pathLst>
              <a:path w="403837" h="403837" extrusionOk="0">
                <a:moveTo>
                  <a:pt x="0" y="0"/>
                </a:moveTo>
                <a:lnTo>
                  <a:pt x="403837" y="0"/>
                </a:lnTo>
                <a:lnTo>
                  <a:pt x="403837" y="403836"/>
                </a:lnTo>
                <a:lnTo>
                  <a:pt x="0" y="403836"/>
                </a:lnTo>
                <a:lnTo>
                  <a:pt x="0" y="0"/>
                </a:lnTo>
                <a:close/>
              </a:path>
            </a:pathLst>
          </a:custGeom>
          <a:blipFill rotWithShape="1">
            <a:blip r:embed="rId4">
              <a:alphaModFix/>
            </a:blip>
            <a:stretch>
              <a:fillRect/>
            </a:stretch>
          </a:blipFill>
          <a:ln>
            <a:noFill/>
          </a:ln>
        </p:spPr>
      </p:sp>
      <p:sp>
        <p:nvSpPr>
          <p:cNvPr id="96" name="Google Shape;96;p2"/>
          <p:cNvSpPr/>
          <p:nvPr/>
        </p:nvSpPr>
        <p:spPr>
          <a:xfrm>
            <a:off x="9305988" y="2601960"/>
            <a:ext cx="403837" cy="403837"/>
          </a:xfrm>
          <a:custGeom>
            <a:avLst/>
            <a:gdLst/>
            <a:ahLst/>
            <a:cxnLst/>
            <a:rect l="l" t="t" r="r" b="b"/>
            <a:pathLst>
              <a:path w="403837" h="403837" extrusionOk="0">
                <a:moveTo>
                  <a:pt x="0" y="0"/>
                </a:moveTo>
                <a:lnTo>
                  <a:pt x="403837" y="0"/>
                </a:lnTo>
                <a:lnTo>
                  <a:pt x="403837" y="403837"/>
                </a:lnTo>
                <a:lnTo>
                  <a:pt x="0" y="403837"/>
                </a:lnTo>
                <a:lnTo>
                  <a:pt x="0" y="0"/>
                </a:lnTo>
                <a:close/>
              </a:path>
            </a:pathLst>
          </a:custGeom>
          <a:blipFill rotWithShape="1">
            <a:blip r:embed="rId4">
              <a:alphaModFix/>
            </a:blip>
            <a:stretch>
              <a:fillRect/>
            </a:stretch>
          </a:blipFill>
          <a:ln>
            <a:noFill/>
          </a:ln>
        </p:spPr>
      </p:sp>
      <p:sp>
        <p:nvSpPr>
          <p:cNvPr id="97" name="Google Shape;97;p2"/>
          <p:cNvSpPr/>
          <p:nvPr/>
        </p:nvSpPr>
        <p:spPr>
          <a:xfrm>
            <a:off x="9305988" y="7615712"/>
            <a:ext cx="403837" cy="403837"/>
          </a:xfrm>
          <a:custGeom>
            <a:avLst/>
            <a:gdLst/>
            <a:ahLst/>
            <a:cxnLst/>
            <a:rect l="l" t="t" r="r" b="b"/>
            <a:pathLst>
              <a:path w="403837" h="403837" extrusionOk="0">
                <a:moveTo>
                  <a:pt x="0" y="0"/>
                </a:moveTo>
                <a:lnTo>
                  <a:pt x="403837" y="0"/>
                </a:lnTo>
                <a:lnTo>
                  <a:pt x="403837" y="403837"/>
                </a:lnTo>
                <a:lnTo>
                  <a:pt x="0" y="403837"/>
                </a:lnTo>
                <a:lnTo>
                  <a:pt x="0" y="0"/>
                </a:lnTo>
                <a:close/>
              </a:path>
            </a:pathLst>
          </a:custGeom>
          <a:blipFill rotWithShape="1">
            <a:blip r:embed="rId4">
              <a:alphaModFix/>
            </a:blip>
            <a:stretch>
              <a:fillRect/>
            </a:stretch>
          </a:blipFill>
          <a:ln>
            <a:noFill/>
          </a:ln>
        </p:spPr>
      </p:sp>
      <p:sp>
        <p:nvSpPr>
          <p:cNvPr id="98" name="Google Shape;98;p2"/>
          <p:cNvSpPr/>
          <p:nvPr/>
        </p:nvSpPr>
        <p:spPr>
          <a:xfrm>
            <a:off x="9305988" y="4393686"/>
            <a:ext cx="403837" cy="403837"/>
          </a:xfrm>
          <a:custGeom>
            <a:avLst/>
            <a:gdLst/>
            <a:ahLst/>
            <a:cxnLst/>
            <a:rect l="l" t="t" r="r" b="b"/>
            <a:pathLst>
              <a:path w="403837" h="403837" extrusionOk="0">
                <a:moveTo>
                  <a:pt x="0" y="0"/>
                </a:moveTo>
                <a:lnTo>
                  <a:pt x="403837" y="0"/>
                </a:lnTo>
                <a:lnTo>
                  <a:pt x="403837" y="403837"/>
                </a:lnTo>
                <a:lnTo>
                  <a:pt x="0" y="403837"/>
                </a:lnTo>
                <a:lnTo>
                  <a:pt x="0" y="0"/>
                </a:lnTo>
                <a:close/>
              </a:path>
            </a:pathLst>
          </a:custGeom>
          <a:blipFill rotWithShape="1">
            <a:blip r:embed="rId4">
              <a:alphaModFix/>
            </a:blip>
            <a:stretch>
              <a:fillRect/>
            </a:stretch>
          </a:blipFill>
          <a:ln>
            <a:noFill/>
          </a:ln>
        </p:spPr>
      </p:sp>
      <p:sp>
        <p:nvSpPr>
          <p:cNvPr id="99" name="Google Shape;99;p2"/>
          <p:cNvSpPr/>
          <p:nvPr/>
        </p:nvSpPr>
        <p:spPr>
          <a:xfrm>
            <a:off x="9305988" y="1820397"/>
            <a:ext cx="403837" cy="403837"/>
          </a:xfrm>
          <a:custGeom>
            <a:avLst/>
            <a:gdLst/>
            <a:ahLst/>
            <a:cxnLst/>
            <a:rect l="l" t="t" r="r" b="b"/>
            <a:pathLst>
              <a:path w="403837" h="403837" extrusionOk="0">
                <a:moveTo>
                  <a:pt x="0" y="0"/>
                </a:moveTo>
                <a:lnTo>
                  <a:pt x="403837" y="0"/>
                </a:lnTo>
                <a:lnTo>
                  <a:pt x="403837" y="403837"/>
                </a:lnTo>
                <a:lnTo>
                  <a:pt x="0" y="403837"/>
                </a:lnTo>
                <a:lnTo>
                  <a:pt x="0" y="0"/>
                </a:lnTo>
                <a:close/>
              </a:path>
            </a:pathLst>
          </a:custGeom>
          <a:blipFill rotWithShape="1">
            <a:blip r:embed="rId4">
              <a:alphaModFix/>
            </a:blip>
            <a:stretch>
              <a:fillRect/>
            </a:stretch>
          </a:blipFill>
          <a:ln>
            <a:noFill/>
          </a:ln>
        </p:spPr>
      </p:sp>
      <p:sp>
        <p:nvSpPr>
          <p:cNvPr id="100" name="Google Shape;100;p2"/>
          <p:cNvSpPr/>
          <p:nvPr/>
        </p:nvSpPr>
        <p:spPr>
          <a:xfrm>
            <a:off x="9305988" y="6714938"/>
            <a:ext cx="403837" cy="403837"/>
          </a:xfrm>
          <a:custGeom>
            <a:avLst/>
            <a:gdLst/>
            <a:ahLst/>
            <a:cxnLst/>
            <a:rect l="l" t="t" r="r" b="b"/>
            <a:pathLst>
              <a:path w="403837" h="403837" extrusionOk="0">
                <a:moveTo>
                  <a:pt x="0" y="0"/>
                </a:moveTo>
                <a:lnTo>
                  <a:pt x="403837" y="0"/>
                </a:lnTo>
                <a:lnTo>
                  <a:pt x="403837" y="403836"/>
                </a:lnTo>
                <a:lnTo>
                  <a:pt x="0" y="403836"/>
                </a:lnTo>
                <a:lnTo>
                  <a:pt x="0" y="0"/>
                </a:lnTo>
                <a:close/>
              </a:path>
            </a:pathLst>
          </a:custGeom>
          <a:blipFill rotWithShape="1">
            <a:blip r:embed="rId4">
              <a:alphaModFix/>
            </a:blip>
            <a:stretch>
              <a:fillRect/>
            </a:stretch>
          </a:blipFill>
          <a:ln>
            <a:noFill/>
          </a:ln>
        </p:spPr>
      </p:sp>
      <p:sp>
        <p:nvSpPr>
          <p:cNvPr id="101" name="Google Shape;101;p2"/>
          <p:cNvSpPr/>
          <p:nvPr/>
        </p:nvSpPr>
        <p:spPr>
          <a:xfrm>
            <a:off x="9305988" y="3688323"/>
            <a:ext cx="403837" cy="403837"/>
          </a:xfrm>
          <a:custGeom>
            <a:avLst/>
            <a:gdLst/>
            <a:ahLst/>
            <a:cxnLst/>
            <a:rect l="l" t="t" r="r" b="b"/>
            <a:pathLst>
              <a:path w="403837" h="403837" extrusionOk="0">
                <a:moveTo>
                  <a:pt x="0" y="0"/>
                </a:moveTo>
                <a:lnTo>
                  <a:pt x="403837" y="0"/>
                </a:lnTo>
                <a:lnTo>
                  <a:pt x="403837" y="403837"/>
                </a:lnTo>
                <a:lnTo>
                  <a:pt x="0" y="403837"/>
                </a:lnTo>
                <a:lnTo>
                  <a:pt x="0" y="0"/>
                </a:lnTo>
                <a:close/>
              </a:path>
            </a:pathLst>
          </a:custGeom>
          <a:blipFill rotWithShape="1">
            <a:blip r:embed="rId4">
              <a:alphaModFix/>
            </a:blip>
            <a:stretch>
              <a:fillRect/>
            </a:stretch>
          </a:blipFill>
          <a:ln>
            <a:noFill/>
          </a:ln>
        </p:spPr>
      </p:sp>
      <p:sp>
        <p:nvSpPr>
          <p:cNvPr id="102" name="Google Shape;102;p2"/>
          <p:cNvSpPr/>
          <p:nvPr/>
        </p:nvSpPr>
        <p:spPr>
          <a:xfrm>
            <a:off x="9305988" y="5099049"/>
            <a:ext cx="403837" cy="403837"/>
          </a:xfrm>
          <a:custGeom>
            <a:avLst/>
            <a:gdLst/>
            <a:ahLst/>
            <a:cxnLst/>
            <a:rect l="l" t="t" r="r" b="b"/>
            <a:pathLst>
              <a:path w="403837" h="403837" extrusionOk="0">
                <a:moveTo>
                  <a:pt x="0" y="0"/>
                </a:moveTo>
                <a:lnTo>
                  <a:pt x="403837" y="0"/>
                </a:lnTo>
                <a:lnTo>
                  <a:pt x="403837" y="403837"/>
                </a:lnTo>
                <a:lnTo>
                  <a:pt x="0" y="403837"/>
                </a:lnTo>
                <a:lnTo>
                  <a:pt x="0" y="0"/>
                </a:lnTo>
                <a:close/>
              </a:path>
            </a:pathLst>
          </a:custGeom>
          <a:blipFill rotWithShape="1">
            <a:blip r:embed="rId4">
              <a:alphaModFix/>
            </a:blip>
            <a:stretch>
              <a:fillRect/>
            </a:stretch>
          </a:blipFill>
          <a:ln>
            <a:noFill/>
          </a:ln>
        </p:spPr>
      </p:sp>
      <p:sp>
        <p:nvSpPr>
          <p:cNvPr id="103" name="Google Shape;103;p2"/>
          <p:cNvSpPr txBox="1"/>
          <p:nvPr/>
        </p:nvSpPr>
        <p:spPr>
          <a:xfrm>
            <a:off x="734675" y="1098950"/>
            <a:ext cx="7744200" cy="13545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799">
                <a:solidFill>
                  <a:srgbClr val="FFFFFF"/>
                </a:solidFill>
                <a:latin typeface="Cabin"/>
                <a:ea typeface="Cabin"/>
                <a:cs typeface="Cabin"/>
                <a:sym typeface="Cabin"/>
              </a:rPr>
              <a:t>Nội dung chính</a:t>
            </a:r>
            <a:endParaRPr/>
          </a:p>
        </p:txBody>
      </p:sp>
      <p:sp>
        <p:nvSpPr>
          <p:cNvPr id="104" name="Google Shape;104;p2"/>
          <p:cNvSpPr txBox="1"/>
          <p:nvPr/>
        </p:nvSpPr>
        <p:spPr>
          <a:xfrm>
            <a:off x="9969802" y="2532625"/>
            <a:ext cx="7456500" cy="10344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800">
                <a:solidFill>
                  <a:schemeClr val="lt1"/>
                </a:solidFill>
              </a:rPr>
              <a:t>III. Thành phần của môi trường kiểm thử tự động</a:t>
            </a:r>
            <a:endParaRPr sz="2800">
              <a:solidFill>
                <a:schemeClr val="lt1"/>
              </a:solidFill>
            </a:endParaRPr>
          </a:p>
        </p:txBody>
      </p:sp>
      <p:sp>
        <p:nvSpPr>
          <p:cNvPr id="105" name="Google Shape;105;p2"/>
          <p:cNvSpPr txBox="1"/>
          <p:nvPr/>
        </p:nvSpPr>
        <p:spPr>
          <a:xfrm>
            <a:off x="9969788" y="4322327"/>
            <a:ext cx="6328800" cy="4311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800">
                <a:solidFill>
                  <a:schemeClr val="lt1"/>
                </a:solidFill>
              </a:rPr>
              <a:t>V. Quy trình kiểm thử tự động</a:t>
            </a:r>
            <a:endParaRPr sz="2800">
              <a:solidFill>
                <a:schemeClr val="lt1"/>
              </a:solidFill>
            </a:endParaRPr>
          </a:p>
        </p:txBody>
      </p:sp>
      <p:sp>
        <p:nvSpPr>
          <p:cNvPr id="106" name="Google Shape;106;p2"/>
          <p:cNvSpPr txBox="1"/>
          <p:nvPr/>
        </p:nvSpPr>
        <p:spPr>
          <a:xfrm>
            <a:off x="9969802" y="5102875"/>
            <a:ext cx="7456500" cy="4311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800">
                <a:solidFill>
                  <a:schemeClr val="lt1"/>
                </a:solidFill>
              </a:rPr>
              <a:t>VI. </a:t>
            </a:r>
            <a:r>
              <a:rPr lang="en-US" sz="2800" b="1">
                <a:solidFill>
                  <a:schemeClr val="lt1"/>
                </a:solidFill>
              </a:rPr>
              <a:t>Thách Thức Khi Kiểm Thử Tự Động</a:t>
            </a:r>
            <a:endParaRPr sz="2800">
              <a:solidFill>
                <a:schemeClr val="lt1"/>
              </a:solidFill>
            </a:endParaRPr>
          </a:p>
        </p:txBody>
      </p:sp>
      <p:sp>
        <p:nvSpPr>
          <p:cNvPr id="107" name="Google Shape;107;p2"/>
          <p:cNvSpPr txBox="1"/>
          <p:nvPr/>
        </p:nvSpPr>
        <p:spPr>
          <a:xfrm>
            <a:off x="9893588" y="6694788"/>
            <a:ext cx="6328800" cy="4311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800">
                <a:solidFill>
                  <a:schemeClr val="lt1"/>
                </a:solidFill>
              </a:rPr>
              <a:t>VIII. Kết luận</a:t>
            </a:r>
            <a:endParaRPr sz="2800">
              <a:solidFill>
                <a:schemeClr val="lt1"/>
              </a:solidFill>
            </a:endParaRPr>
          </a:p>
        </p:txBody>
      </p:sp>
      <p:sp>
        <p:nvSpPr>
          <p:cNvPr id="108" name="Google Shape;108;p2"/>
          <p:cNvSpPr txBox="1"/>
          <p:nvPr/>
        </p:nvSpPr>
        <p:spPr>
          <a:xfrm>
            <a:off x="9969800" y="7615475"/>
            <a:ext cx="6694800" cy="4308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a:solidFill>
                  <a:schemeClr val="lt1"/>
                </a:solidFill>
              </a:rPr>
              <a:t>IX. Demo kiểm thử tự động trong eclipse</a:t>
            </a:r>
            <a:endParaRPr>
              <a:solidFill>
                <a:schemeClr val="lt1"/>
              </a:solidFill>
            </a:endParaRPr>
          </a:p>
        </p:txBody>
      </p:sp>
      <p:sp>
        <p:nvSpPr>
          <p:cNvPr id="109" name="Google Shape;109;p2"/>
          <p:cNvSpPr txBox="1"/>
          <p:nvPr/>
        </p:nvSpPr>
        <p:spPr>
          <a:xfrm>
            <a:off x="9969802" y="5774425"/>
            <a:ext cx="7456500" cy="4308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a:solidFill>
                  <a:schemeClr val="lt1"/>
                </a:solidFill>
              </a:rPr>
              <a:t>VII. Xu hướng tương lai</a:t>
            </a:r>
            <a:endParaRPr>
              <a:solidFill>
                <a:schemeClr val="lt1"/>
              </a:solidFill>
            </a:endParaRPr>
          </a:p>
        </p:txBody>
      </p:sp>
      <p:sp>
        <p:nvSpPr>
          <p:cNvPr id="110" name="Google Shape;110;p2"/>
          <p:cNvSpPr txBox="1"/>
          <p:nvPr/>
        </p:nvSpPr>
        <p:spPr>
          <a:xfrm>
            <a:off x="9969788" y="1752079"/>
            <a:ext cx="6328800" cy="4311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800">
                <a:solidFill>
                  <a:schemeClr val="lt1"/>
                </a:solidFill>
              </a:rPr>
              <a:t>II. Lợi ích của kiểm thử tự động</a:t>
            </a:r>
            <a:endParaRPr sz="2800">
              <a:solidFill>
                <a:schemeClr val="lt1"/>
              </a:solidFill>
            </a:endParaRPr>
          </a:p>
        </p:txBody>
      </p:sp>
      <p:sp>
        <p:nvSpPr>
          <p:cNvPr id="111" name="Google Shape;111;p2"/>
          <p:cNvSpPr txBox="1"/>
          <p:nvPr/>
        </p:nvSpPr>
        <p:spPr>
          <a:xfrm>
            <a:off x="9893588" y="3694178"/>
            <a:ext cx="6328800" cy="4311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800">
                <a:solidFill>
                  <a:schemeClr val="lt1"/>
                </a:solidFill>
              </a:rPr>
              <a:t>IV. Công cụ để kiểm thử</a:t>
            </a:r>
            <a:endParaRPr sz="2800">
              <a:solidFill>
                <a:schemeClr val="lt1"/>
              </a:solidFill>
            </a:endParaRPr>
          </a:p>
        </p:txBody>
      </p:sp>
      <p:sp>
        <p:nvSpPr>
          <p:cNvPr id="112" name="Google Shape;112;p2"/>
          <p:cNvSpPr txBox="1"/>
          <p:nvPr/>
        </p:nvSpPr>
        <p:spPr>
          <a:xfrm>
            <a:off x="9969788" y="971529"/>
            <a:ext cx="7456500" cy="431100"/>
          </a:xfrm>
          <a:prstGeom prst="rect">
            <a:avLst/>
          </a:prstGeom>
          <a:noFill/>
          <a:ln>
            <a:noFill/>
          </a:ln>
        </p:spPr>
        <p:txBody>
          <a:bodyPr spcFirstLastPara="1" wrap="square" lIns="0" tIns="0" rIns="0" bIns="0" anchor="t" anchorCtr="0">
            <a:spAutoFit/>
          </a:bodyPr>
          <a:lstStyle/>
          <a:p>
            <a:pPr marL="457200" marR="0" lvl="0" indent="-406400" algn="l" rtl="0">
              <a:lnSpc>
                <a:spcPct val="140014"/>
              </a:lnSpc>
              <a:spcBef>
                <a:spcPts val="0"/>
              </a:spcBef>
              <a:spcAft>
                <a:spcPts val="0"/>
              </a:spcAft>
              <a:buClr>
                <a:schemeClr val="lt1"/>
              </a:buClr>
              <a:buSzPts val="2800"/>
              <a:buAutoNum type="romanUcPeriod"/>
            </a:pPr>
            <a:r>
              <a:rPr lang="en-US" sz="2800">
                <a:solidFill>
                  <a:schemeClr val="lt1"/>
                </a:solidFill>
              </a:rPr>
              <a:t>Giới thiệu về kiểm thử tự động</a:t>
            </a:r>
            <a:endParaRPr sz="2800">
              <a:solidFill>
                <a:schemeClr val="lt1"/>
              </a:solidFill>
            </a:endParaRPr>
          </a:p>
        </p:txBody>
      </p:sp>
      <p:sp>
        <p:nvSpPr>
          <p:cNvPr id="113" name="Google Shape;113;p2"/>
          <p:cNvSpPr/>
          <p:nvPr/>
        </p:nvSpPr>
        <p:spPr>
          <a:xfrm>
            <a:off x="1028705" y="8808822"/>
            <a:ext cx="2956373" cy="1478187"/>
          </a:xfrm>
          <a:custGeom>
            <a:avLst/>
            <a:gdLst/>
            <a:ahLst/>
            <a:cxnLst/>
            <a:rect l="l" t="t" r="r" b="b"/>
            <a:pathLst>
              <a:path w="2956373" h="1478187" extrusionOk="0">
                <a:moveTo>
                  <a:pt x="0" y="0"/>
                </a:moveTo>
                <a:lnTo>
                  <a:pt x="2956373" y="0"/>
                </a:lnTo>
                <a:lnTo>
                  <a:pt x="2956373" y="1478186"/>
                </a:lnTo>
                <a:lnTo>
                  <a:pt x="0" y="1478186"/>
                </a:lnTo>
                <a:lnTo>
                  <a:pt x="0" y="0"/>
                </a:lnTo>
                <a:close/>
              </a:path>
            </a:pathLst>
          </a:custGeom>
          <a:blipFill rotWithShape="1">
            <a:blip r:embed="rId5">
              <a:alphaModFix/>
            </a:blip>
            <a:stretch>
              <a:fillRect/>
            </a:stretch>
          </a:blipFill>
          <a:ln>
            <a:noFill/>
          </a:ln>
        </p:spPr>
      </p:sp>
      <p:sp>
        <p:nvSpPr>
          <p:cNvPr id="114" name="Google Shape;114;p2"/>
          <p:cNvSpPr/>
          <p:nvPr/>
        </p:nvSpPr>
        <p:spPr>
          <a:xfrm>
            <a:off x="3985080" y="8808822"/>
            <a:ext cx="2956373" cy="1478187"/>
          </a:xfrm>
          <a:custGeom>
            <a:avLst/>
            <a:gdLst/>
            <a:ahLst/>
            <a:cxnLst/>
            <a:rect l="l" t="t" r="r" b="b"/>
            <a:pathLst>
              <a:path w="2956373" h="1478187" extrusionOk="0">
                <a:moveTo>
                  <a:pt x="0" y="0"/>
                </a:moveTo>
                <a:lnTo>
                  <a:pt x="2956373" y="0"/>
                </a:lnTo>
                <a:lnTo>
                  <a:pt x="2956373" y="1478186"/>
                </a:lnTo>
                <a:lnTo>
                  <a:pt x="0" y="1478186"/>
                </a:lnTo>
                <a:lnTo>
                  <a:pt x="0" y="0"/>
                </a:lnTo>
                <a:close/>
              </a:path>
            </a:pathLst>
          </a:custGeom>
          <a:blipFill rotWithShape="1">
            <a:blip r:embed="rId5">
              <a:alphaModFix/>
            </a:blip>
            <a:stretch>
              <a:fillRect/>
            </a:stretch>
          </a:blipFill>
          <a:ln>
            <a:noFill/>
          </a:ln>
        </p:spPr>
      </p:sp>
      <p:pic>
        <p:nvPicPr>
          <p:cNvPr id="115" name="Google Shape;115;p2"/>
          <p:cNvPicPr preferRelativeResize="0"/>
          <p:nvPr/>
        </p:nvPicPr>
        <p:blipFill>
          <a:blip r:embed="rId6">
            <a:alphaModFix/>
          </a:blip>
          <a:stretch>
            <a:fillRect/>
          </a:stretch>
        </p:blipFill>
        <p:spPr>
          <a:xfrm>
            <a:off x="909975" y="3309000"/>
            <a:ext cx="7324060" cy="3543900"/>
          </a:xfrm>
          <a:prstGeom prst="rect">
            <a:avLst/>
          </a:prstGeom>
          <a:noFill/>
          <a:ln>
            <a:noFill/>
          </a:ln>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119"/>
        <p:cNvGrpSpPr/>
        <p:nvPr/>
      </p:nvGrpSpPr>
      <p:grpSpPr>
        <a:xfrm>
          <a:off x="0" y="0"/>
          <a:ext cx="0" cy="0"/>
          <a:chOff x="0" y="0"/>
          <a:chExt cx="0" cy="0"/>
        </a:xfrm>
      </p:grpSpPr>
      <p:sp>
        <p:nvSpPr>
          <p:cNvPr id="120" name="Google Shape;120;g304c8496c4b_1_2"/>
          <p:cNvSpPr/>
          <p:nvPr/>
        </p:nvSpPr>
        <p:spPr>
          <a:xfrm rot="10800000">
            <a:off x="11105158" y="468613"/>
            <a:ext cx="5504644" cy="5263212"/>
          </a:xfrm>
          <a:custGeom>
            <a:avLst/>
            <a:gdLst/>
            <a:ahLst/>
            <a:cxnLst/>
            <a:rect l="l" t="t" r="r" b="b"/>
            <a:pathLst>
              <a:path w="6438180" h="6438180" extrusionOk="0">
                <a:moveTo>
                  <a:pt x="0" y="0"/>
                </a:moveTo>
                <a:lnTo>
                  <a:pt x="6438180" y="0"/>
                </a:lnTo>
                <a:lnTo>
                  <a:pt x="6438180" y="6438180"/>
                </a:lnTo>
                <a:lnTo>
                  <a:pt x="0" y="6438180"/>
                </a:lnTo>
                <a:lnTo>
                  <a:pt x="0" y="0"/>
                </a:lnTo>
                <a:close/>
              </a:path>
            </a:pathLst>
          </a:custGeom>
          <a:blipFill rotWithShape="1">
            <a:blip r:embed="rId3">
              <a:alphaModFix/>
            </a:blip>
            <a:stretch>
              <a:fillRect/>
            </a:stretch>
          </a:blipFill>
          <a:ln>
            <a:noFill/>
          </a:ln>
        </p:spPr>
      </p:sp>
      <p:sp>
        <p:nvSpPr>
          <p:cNvPr id="121" name="Google Shape;121;g304c8496c4b_1_2"/>
          <p:cNvSpPr txBox="1"/>
          <p:nvPr/>
        </p:nvSpPr>
        <p:spPr>
          <a:xfrm>
            <a:off x="801727" y="672725"/>
            <a:ext cx="10303500" cy="923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i="1">
                <a:solidFill>
                  <a:srgbClr val="FFFFFF"/>
                </a:solidFill>
                <a:latin typeface="Cabin"/>
                <a:ea typeface="Cabin"/>
                <a:cs typeface="Cabin"/>
                <a:sym typeface="Cabin"/>
              </a:rPr>
              <a:t>I .Giới Thiệu Kiểm Thử Tự Động</a:t>
            </a:r>
            <a:endParaRPr i="1"/>
          </a:p>
        </p:txBody>
      </p:sp>
      <p:sp>
        <p:nvSpPr>
          <p:cNvPr id="122" name="Google Shape;122;g304c8496c4b_1_2"/>
          <p:cNvSpPr txBox="1"/>
          <p:nvPr/>
        </p:nvSpPr>
        <p:spPr>
          <a:xfrm>
            <a:off x="857438" y="2110290"/>
            <a:ext cx="7831200" cy="48060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900">
                <a:solidFill>
                  <a:srgbClr val="FFFFFF"/>
                </a:solidFill>
              </a:rPr>
              <a:t>Kiểm thử tự động (Automated Testing) là quá trình sử dụng các công cụ phần mềm để thực hiện các kịch bản kiểm thử mà không cần sự can thiệp thủ công</a:t>
            </a:r>
            <a:endParaRPr sz="2900">
              <a:solidFill>
                <a:srgbClr val="FFFFFF"/>
              </a:solidFill>
            </a:endParaRPr>
          </a:p>
          <a:p>
            <a:pPr marL="0" marR="0" lvl="0" indent="0" algn="l" rtl="0">
              <a:lnSpc>
                <a:spcPct val="140018"/>
              </a:lnSpc>
              <a:spcBef>
                <a:spcPts val="0"/>
              </a:spcBef>
              <a:spcAft>
                <a:spcPts val="0"/>
              </a:spcAft>
              <a:buNone/>
            </a:pPr>
            <a:r>
              <a:rPr lang="en-US" sz="2900">
                <a:solidFill>
                  <a:srgbClr val="FFFFFF"/>
                </a:solidFill>
              </a:rPr>
              <a:t>Điều này giúp tăng hiệu quả kiểm thử, giảm thời gian thực hiện, và cải thiện độ chính xác so với kiểm thử thủ công.</a:t>
            </a:r>
            <a:endParaRPr sz="2900">
              <a:solidFill>
                <a:srgbClr val="FFFFFF"/>
              </a:solidFill>
            </a:endParaRPr>
          </a:p>
          <a:p>
            <a:pPr marL="914400" marR="0" lvl="0" indent="0" algn="l" rtl="0">
              <a:lnSpc>
                <a:spcPct val="140018"/>
              </a:lnSpc>
              <a:spcBef>
                <a:spcPts val="0"/>
              </a:spcBef>
              <a:spcAft>
                <a:spcPts val="0"/>
              </a:spcAft>
              <a:buNone/>
            </a:pPr>
            <a:endParaRPr sz="2800"/>
          </a:p>
        </p:txBody>
      </p:sp>
      <p:pic>
        <p:nvPicPr>
          <p:cNvPr id="123" name="Google Shape;123;g304c8496c4b_1_2"/>
          <p:cNvPicPr preferRelativeResize="0"/>
          <p:nvPr/>
        </p:nvPicPr>
        <p:blipFill>
          <a:blip r:embed="rId4">
            <a:alphaModFix/>
          </a:blip>
          <a:stretch>
            <a:fillRect/>
          </a:stretch>
        </p:blipFill>
        <p:spPr>
          <a:xfrm>
            <a:off x="11435225" y="6811315"/>
            <a:ext cx="4844509" cy="2835810"/>
          </a:xfrm>
          <a:prstGeom prst="rect">
            <a:avLst/>
          </a:prstGeom>
          <a:noFill/>
          <a:ln>
            <a:noFill/>
          </a:ln>
        </p:spPr>
      </p:pic>
      <p:pic>
        <p:nvPicPr>
          <p:cNvPr id="124" name="Google Shape;124;g304c8496c4b_1_2"/>
          <p:cNvPicPr preferRelativeResize="0"/>
          <p:nvPr/>
        </p:nvPicPr>
        <p:blipFill>
          <a:blip r:embed="rId5">
            <a:alphaModFix/>
          </a:blip>
          <a:stretch>
            <a:fillRect/>
          </a:stretch>
        </p:blipFill>
        <p:spPr>
          <a:xfrm>
            <a:off x="1752600" y="6841590"/>
            <a:ext cx="5671621" cy="2835810"/>
          </a:xfrm>
          <a:prstGeom prst="rect">
            <a:avLst/>
          </a:prstGeom>
          <a:noFill/>
          <a:ln>
            <a:noFill/>
          </a:ln>
        </p:spPr>
      </p:pic>
      <p:sp>
        <p:nvSpPr>
          <p:cNvPr id="125" name="Google Shape;125;g304c8496c4b_1_2"/>
          <p:cNvSpPr/>
          <p:nvPr/>
        </p:nvSpPr>
        <p:spPr>
          <a:xfrm>
            <a:off x="13312638" y="2396807"/>
            <a:ext cx="1089653" cy="1406829"/>
          </a:xfrm>
          <a:custGeom>
            <a:avLst/>
            <a:gdLst/>
            <a:ahLst/>
            <a:cxnLst/>
            <a:rect l="l" t="t" r="r" b="b"/>
            <a:pathLst>
              <a:path w="1089653" h="1406829" extrusionOk="0">
                <a:moveTo>
                  <a:pt x="0" y="0"/>
                </a:moveTo>
                <a:lnTo>
                  <a:pt x="1089653" y="0"/>
                </a:lnTo>
                <a:lnTo>
                  <a:pt x="1089653" y="1406828"/>
                </a:lnTo>
                <a:lnTo>
                  <a:pt x="0" y="1406828"/>
                </a:lnTo>
                <a:lnTo>
                  <a:pt x="0" y="0"/>
                </a:lnTo>
                <a:close/>
              </a:path>
            </a:pathLst>
          </a:custGeom>
          <a:blipFill rotWithShape="1">
            <a:blip r:embed="rId6">
              <a:alphaModFix/>
            </a:blip>
            <a:stretch>
              <a:fillRect/>
            </a:stretch>
          </a:blipFill>
          <a:ln>
            <a:noFill/>
          </a:ln>
        </p:spPr>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129"/>
        <p:cNvGrpSpPr/>
        <p:nvPr/>
      </p:nvGrpSpPr>
      <p:grpSpPr>
        <a:xfrm>
          <a:off x="0" y="0"/>
          <a:ext cx="0" cy="0"/>
          <a:chOff x="0" y="0"/>
          <a:chExt cx="0" cy="0"/>
        </a:xfrm>
      </p:grpSpPr>
      <p:sp>
        <p:nvSpPr>
          <p:cNvPr id="130" name="Google Shape;130;p4"/>
          <p:cNvSpPr/>
          <p:nvPr/>
        </p:nvSpPr>
        <p:spPr>
          <a:xfrm rot="10800000">
            <a:off x="0" y="0"/>
            <a:ext cx="18288000" cy="10972800"/>
          </a:xfrm>
          <a:custGeom>
            <a:avLst/>
            <a:gdLst/>
            <a:ahLst/>
            <a:cxnLst/>
            <a:rect l="l" t="t" r="r" b="b"/>
            <a:pathLst>
              <a:path w="18288000" h="10972800" extrusionOk="0">
                <a:moveTo>
                  <a:pt x="0" y="0"/>
                </a:moveTo>
                <a:lnTo>
                  <a:pt x="18288000" y="0"/>
                </a:lnTo>
                <a:lnTo>
                  <a:pt x="18288000" y="10972800"/>
                </a:lnTo>
                <a:lnTo>
                  <a:pt x="0" y="10972800"/>
                </a:lnTo>
                <a:lnTo>
                  <a:pt x="0" y="0"/>
                </a:lnTo>
                <a:close/>
              </a:path>
            </a:pathLst>
          </a:custGeom>
          <a:blipFill rotWithShape="1">
            <a:blip r:embed="rId3">
              <a:alphaModFix/>
            </a:blip>
            <a:stretch>
              <a:fillRect/>
            </a:stretch>
          </a:blipFill>
          <a:ln>
            <a:noFill/>
          </a:ln>
        </p:spPr>
      </p:sp>
      <p:sp>
        <p:nvSpPr>
          <p:cNvPr id="131" name="Google Shape;131;p4"/>
          <p:cNvSpPr txBox="1"/>
          <p:nvPr/>
        </p:nvSpPr>
        <p:spPr>
          <a:xfrm>
            <a:off x="921750" y="830850"/>
            <a:ext cx="13625400" cy="9234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000" i="1">
                <a:solidFill>
                  <a:srgbClr val="FFFFFF"/>
                </a:solidFill>
                <a:latin typeface="Cabin"/>
                <a:ea typeface="Cabin"/>
                <a:cs typeface="Cabin"/>
                <a:sym typeface="Cabin"/>
              </a:rPr>
              <a:t>II. Lợi ích của kiểm thử tự động</a:t>
            </a:r>
            <a:endParaRPr sz="6000" i="1"/>
          </a:p>
        </p:txBody>
      </p:sp>
      <p:sp>
        <p:nvSpPr>
          <p:cNvPr id="132" name="Google Shape;132;p4"/>
          <p:cNvSpPr txBox="1"/>
          <p:nvPr/>
        </p:nvSpPr>
        <p:spPr>
          <a:xfrm>
            <a:off x="1028688" y="2124590"/>
            <a:ext cx="7831200" cy="7195800"/>
          </a:xfrm>
          <a:prstGeom prst="rect">
            <a:avLst/>
          </a:prstGeom>
          <a:noFill/>
          <a:ln>
            <a:noFill/>
          </a:ln>
        </p:spPr>
        <p:txBody>
          <a:bodyPr spcFirstLastPara="1" wrap="square" lIns="0" tIns="0" rIns="0" bIns="0" anchor="t" anchorCtr="0">
            <a:spAutoFit/>
          </a:bodyPr>
          <a:lstStyle/>
          <a:p>
            <a:pPr marL="474978" marR="0" lvl="1" indent="-269239" algn="l" rtl="0">
              <a:lnSpc>
                <a:spcPct val="140018"/>
              </a:lnSpc>
              <a:spcBef>
                <a:spcPts val="0"/>
              </a:spcBef>
              <a:spcAft>
                <a:spcPts val="0"/>
              </a:spcAft>
              <a:buClr>
                <a:srgbClr val="FFFFFF"/>
              </a:buClr>
              <a:buSzPts val="2699"/>
              <a:buFont typeface="Arial"/>
              <a:buChar char="•"/>
            </a:pPr>
            <a:r>
              <a:rPr lang="en-US" sz="2699">
                <a:solidFill>
                  <a:srgbClr val="FFFFFF"/>
                </a:solidFill>
              </a:rPr>
              <a:t>Tiết kiệm thời gian : Các bài kiểm thử có thể chạy nhanh hơn nhiều so với kiểm thử thủ công</a:t>
            </a:r>
            <a:endParaRPr sz="2699">
              <a:solidFill>
                <a:srgbClr val="FFFFFF"/>
              </a:solidFill>
            </a:endParaRPr>
          </a:p>
          <a:p>
            <a:pPr marL="914400" marR="0" lvl="0" indent="0" algn="l" rtl="0">
              <a:lnSpc>
                <a:spcPct val="140018"/>
              </a:lnSpc>
              <a:spcBef>
                <a:spcPts val="0"/>
              </a:spcBef>
              <a:spcAft>
                <a:spcPts val="0"/>
              </a:spcAft>
              <a:buNone/>
            </a:pPr>
            <a:endParaRPr sz="2699">
              <a:solidFill>
                <a:srgbClr val="FFFFFF"/>
              </a:solidFill>
            </a:endParaRPr>
          </a:p>
          <a:p>
            <a:pPr marL="474978" marR="0" lvl="1" indent="-269239" algn="l" rtl="0">
              <a:lnSpc>
                <a:spcPct val="140018"/>
              </a:lnSpc>
              <a:spcBef>
                <a:spcPts val="0"/>
              </a:spcBef>
              <a:spcAft>
                <a:spcPts val="0"/>
              </a:spcAft>
              <a:buClr>
                <a:srgbClr val="FFFFFF"/>
              </a:buClr>
              <a:buSzPts val="2699"/>
              <a:buChar char="•"/>
            </a:pPr>
            <a:r>
              <a:rPr lang="en-US" sz="2699">
                <a:solidFill>
                  <a:srgbClr val="FFFFFF"/>
                </a:solidFill>
              </a:rPr>
              <a:t>Tái sử dụng kịch bản: Có thể chạy lại các kịch bản kiểm thử nhiều lần mà không cần tạo mới</a:t>
            </a:r>
            <a:endParaRPr sz="2699">
              <a:solidFill>
                <a:srgbClr val="FFFFFF"/>
              </a:solidFill>
            </a:endParaRPr>
          </a:p>
          <a:p>
            <a:pPr marL="914400" marR="0" lvl="0" indent="0" algn="l" rtl="0">
              <a:lnSpc>
                <a:spcPct val="140018"/>
              </a:lnSpc>
              <a:spcBef>
                <a:spcPts val="0"/>
              </a:spcBef>
              <a:spcAft>
                <a:spcPts val="0"/>
              </a:spcAft>
              <a:buNone/>
            </a:pPr>
            <a:endParaRPr sz="2699">
              <a:solidFill>
                <a:srgbClr val="FFFFFF"/>
              </a:solidFill>
            </a:endParaRPr>
          </a:p>
          <a:p>
            <a:pPr marL="474978" marR="0" lvl="1" indent="-269239" algn="l" rtl="0">
              <a:lnSpc>
                <a:spcPct val="140018"/>
              </a:lnSpc>
              <a:spcBef>
                <a:spcPts val="0"/>
              </a:spcBef>
              <a:spcAft>
                <a:spcPts val="0"/>
              </a:spcAft>
              <a:buClr>
                <a:srgbClr val="FFFFFF"/>
              </a:buClr>
              <a:buSzPts val="2699"/>
              <a:buChar char="•"/>
            </a:pPr>
            <a:r>
              <a:rPr lang="en-US" sz="2699">
                <a:solidFill>
                  <a:srgbClr val="FFFFFF"/>
                </a:solidFill>
              </a:rPr>
              <a:t>Phát hiện lỗi sớm: Tích hợp với quy trình CI/CD để kiểm tra liên tục và phát hiện lỗi ngay từ giai đoạn đầu</a:t>
            </a:r>
            <a:endParaRPr sz="2699">
              <a:solidFill>
                <a:srgbClr val="FFFFFF"/>
              </a:solidFill>
            </a:endParaRPr>
          </a:p>
          <a:p>
            <a:pPr marL="914400" marR="0" lvl="0" indent="0" algn="l" rtl="0">
              <a:lnSpc>
                <a:spcPct val="140018"/>
              </a:lnSpc>
              <a:spcBef>
                <a:spcPts val="0"/>
              </a:spcBef>
              <a:spcAft>
                <a:spcPts val="0"/>
              </a:spcAft>
              <a:buNone/>
            </a:pPr>
            <a:endParaRPr sz="2699">
              <a:solidFill>
                <a:srgbClr val="FFFFFF"/>
              </a:solidFill>
            </a:endParaRPr>
          </a:p>
          <a:p>
            <a:pPr marL="474978" marR="0" lvl="1" indent="-269239" algn="l" rtl="0">
              <a:lnSpc>
                <a:spcPct val="140018"/>
              </a:lnSpc>
              <a:spcBef>
                <a:spcPts val="0"/>
              </a:spcBef>
              <a:spcAft>
                <a:spcPts val="0"/>
              </a:spcAft>
              <a:buClr>
                <a:srgbClr val="FFFFFF"/>
              </a:buClr>
              <a:buSzPts val="2699"/>
              <a:buChar char="•"/>
            </a:pPr>
            <a:r>
              <a:rPr lang="en-US" sz="2699">
                <a:solidFill>
                  <a:srgbClr val="FFFFFF"/>
                </a:solidFill>
              </a:rPr>
              <a:t>Giảm sai sót của con người: Kiểm thử tự động loại bỏ những lỗi do thao tác thủ công gây ra.</a:t>
            </a:r>
            <a:endParaRPr sz="2699">
              <a:solidFill>
                <a:srgbClr val="FFFFFF"/>
              </a:solidFill>
            </a:endParaRPr>
          </a:p>
          <a:p>
            <a:pPr marL="0" marR="0" lvl="0" indent="0" algn="l" rtl="0">
              <a:lnSpc>
                <a:spcPct val="140018"/>
              </a:lnSpc>
              <a:spcBef>
                <a:spcPts val="0"/>
              </a:spcBef>
              <a:spcAft>
                <a:spcPts val="0"/>
              </a:spcAft>
              <a:buNone/>
            </a:pPr>
            <a:endParaRPr/>
          </a:p>
        </p:txBody>
      </p:sp>
      <p:pic>
        <p:nvPicPr>
          <p:cNvPr id="133" name="Google Shape;133;p4"/>
          <p:cNvPicPr preferRelativeResize="0"/>
          <p:nvPr/>
        </p:nvPicPr>
        <p:blipFill>
          <a:blip r:embed="rId4">
            <a:alphaModFix/>
          </a:blip>
          <a:stretch>
            <a:fillRect/>
          </a:stretch>
        </p:blipFill>
        <p:spPr>
          <a:xfrm>
            <a:off x="10343125" y="359300"/>
            <a:ext cx="7549750" cy="4705286"/>
          </a:xfrm>
          <a:prstGeom prst="rect">
            <a:avLst/>
          </a:prstGeom>
          <a:noFill/>
          <a:ln>
            <a:noFill/>
          </a:ln>
        </p:spPr>
      </p:pic>
      <p:pic>
        <p:nvPicPr>
          <p:cNvPr id="134" name="Google Shape;134;p4"/>
          <p:cNvPicPr preferRelativeResize="0"/>
          <p:nvPr/>
        </p:nvPicPr>
        <p:blipFill>
          <a:blip r:embed="rId5">
            <a:alphaModFix/>
          </a:blip>
          <a:stretch>
            <a:fillRect/>
          </a:stretch>
        </p:blipFill>
        <p:spPr>
          <a:xfrm>
            <a:off x="10343125" y="5502625"/>
            <a:ext cx="7549750" cy="5009575"/>
          </a:xfrm>
          <a:prstGeom prst="rect">
            <a:avLst/>
          </a:prstGeom>
          <a:noFill/>
          <a:ln>
            <a:noFill/>
          </a:ln>
        </p:spPr>
      </p:pic>
      <p:cxnSp>
        <p:nvCxnSpPr>
          <p:cNvPr id="135" name="Google Shape;135;p4"/>
          <p:cNvCxnSpPr/>
          <p:nvPr/>
        </p:nvCxnSpPr>
        <p:spPr>
          <a:xfrm>
            <a:off x="1122275" y="9586129"/>
            <a:ext cx="7736700" cy="27300"/>
          </a:xfrm>
          <a:prstGeom prst="straightConnector1">
            <a:avLst/>
          </a:prstGeom>
          <a:noFill/>
          <a:ln w="19050" cap="rnd" cmpd="sng">
            <a:solidFill>
              <a:srgbClr val="FFFFFF"/>
            </a:solidFill>
            <a:prstDash val="solid"/>
            <a:round/>
            <a:headEnd type="none" w="sm" len="sm"/>
            <a:tailEnd type="none" w="sm" len="sm"/>
          </a:ln>
        </p:spPr>
      </p:cxnSp>
      <p:sp>
        <p:nvSpPr>
          <p:cNvPr id="136" name="Google Shape;136;p4"/>
          <p:cNvSpPr/>
          <p:nvPr/>
        </p:nvSpPr>
        <p:spPr>
          <a:xfrm>
            <a:off x="1028700" y="9441028"/>
            <a:ext cx="317500" cy="3175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3381100" y="9441028"/>
            <a:ext cx="317500" cy="3175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6231600" y="9441028"/>
            <a:ext cx="317500" cy="3175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696975" y="9441028"/>
            <a:ext cx="317500" cy="3175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143"/>
        <p:cNvGrpSpPr/>
        <p:nvPr/>
      </p:nvGrpSpPr>
      <p:grpSpPr>
        <a:xfrm>
          <a:off x="0" y="0"/>
          <a:ext cx="0" cy="0"/>
          <a:chOff x="0" y="0"/>
          <a:chExt cx="0" cy="0"/>
        </a:xfrm>
      </p:grpSpPr>
      <p:sp>
        <p:nvSpPr>
          <p:cNvPr id="144" name="Google Shape;144;g304c8496c4b_1_20"/>
          <p:cNvSpPr/>
          <p:nvPr/>
        </p:nvSpPr>
        <p:spPr>
          <a:xfrm>
            <a:off x="16248" y="-23695"/>
            <a:ext cx="18372277" cy="10334406"/>
          </a:xfrm>
          <a:custGeom>
            <a:avLst/>
            <a:gdLst/>
            <a:ahLst/>
            <a:cxnLst/>
            <a:rect l="l" t="t" r="r" b="b"/>
            <a:pathLst>
              <a:path w="18372277" h="10334406" extrusionOk="0">
                <a:moveTo>
                  <a:pt x="0" y="0"/>
                </a:moveTo>
                <a:lnTo>
                  <a:pt x="18372277" y="0"/>
                </a:lnTo>
                <a:lnTo>
                  <a:pt x="18372277" y="10334405"/>
                </a:lnTo>
                <a:lnTo>
                  <a:pt x="0" y="10334405"/>
                </a:lnTo>
                <a:lnTo>
                  <a:pt x="0" y="0"/>
                </a:lnTo>
                <a:close/>
              </a:path>
            </a:pathLst>
          </a:custGeom>
          <a:blipFill rotWithShape="1">
            <a:blip r:embed="rId3">
              <a:alphaModFix/>
            </a:blip>
            <a:stretch>
              <a:fillRect/>
            </a:stretch>
          </a:blipFill>
          <a:ln>
            <a:noFill/>
          </a:ln>
        </p:spPr>
      </p:sp>
      <p:sp>
        <p:nvSpPr>
          <p:cNvPr id="145" name="Google Shape;145;g304c8496c4b_1_20"/>
          <p:cNvSpPr txBox="1"/>
          <p:nvPr/>
        </p:nvSpPr>
        <p:spPr>
          <a:xfrm>
            <a:off x="437975" y="606825"/>
            <a:ext cx="12983400" cy="769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Clr>
                <a:srgbClr val="000000"/>
              </a:buClr>
              <a:buFont typeface="Arial"/>
              <a:buNone/>
            </a:pPr>
            <a:r>
              <a:rPr lang="en-US" sz="5000" i="1">
                <a:solidFill>
                  <a:srgbClr val="FFFFFF"/>
                </a:solidFill>
                <a:latin typeface="Cabin"/>
                <a:ea typeface="Cabin"/>
                <a:cs typeface="Cabin"/>
                <a:sym typeface="Cabin"/>
              </a:rPr>
              <a:t>III.Thành Phần Của Môi Trường Kiểm Thử Tự Động</a:t>
            </a:r>
            <a:endParaRPr sz="5000" i="1"/>
          </a:p>
        </p:txBody>
      </p:sp>
      <p:sp>
        <p:nvSpPr>
          <p:cNvPr id="146" name="Google Shape;146;g304c8496c4b_1_20"/>
          <p:cNvSpPr txBox="1"/>
          <p:nvPr/>
        </p:nvSpPr>
        <p:spPr>
          <a:xfrm>
            <a:off x="833875" y="1815100"/>
            <a:ext cx="10075800" cy="205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2800" b="1">
                <a:solidFill>
                  <a:schemeClr val="lt1"/>
                </a:solidFill>
              </a:rPr>
              <a:t>1. Công cụ kiểm thử tự động (Test Automation Tool)</a:t>
            </a:r>
            <a:endParaRPr sz="2800" b="1">
              <a:solidFill>
                <a:schemeClr val="lt1"/>
              </a:solidFill>
            </a:endParaRPr>
          </a:p>
          <a:p>
            <a:pPr marL="457200" lvl="0" indent="-381000" algn="l" rtl="0">
              <a:lnSpc>
                <a:spcPct val="115000"/>
              </a:lnSpc>
              <a:spcBef>
                <a:spcPts val="1200"/>
              </a:spcBef>
              <a:spcAft>
                <a:spcPts val="0"/>
              </a:spcAft>
              <a:buClr>
                <a:schemeClr val="lt1"/>
              </a:buClr>
              <a:buSzPts val="2400"/>
              <a:buChar char="●"/>
            </a:pPr>
            <a:r>
              <a:rPr lang="en-US" sz="2400">
                <a:solidFill>
                  <a:schemeClr val="lt1"/>
                </a:solidFill>
              </a:rPr>
              <a:t>Là công cụ chính để viết và chạy các test case tự động.</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Ví dụ: </a:t>
            </a:r>
            <a:r>
              <a:rPr lang="en-US" sz="2400" b="1">
                <a:solidFill>
                  <a:schemeClr val="lt1"/>
                </a:solidFill>
              </a:rPr>
              <a:t>Selenium</a:t>
            </a:r>
            <a:r>
              <a:rPr lang="en-US" sz="2400">
                <a:solidFill>
                  <a:schemeClr val="lt1"/>
                </a:solidFill>
              </a:rPr>
              <a:t>, </a:t>
            </a:r>
            <a:r>
              <a:rPr lang="en-US" sz="2400" b="1">
                <a:solidFill>
                  <a:schemeClr val="lt1"/>
                </a:solidFill>
              </a:rPr>
              <a:t>Cypress</a:t>
            </a:r>
            <a:r>
              <a:rPr lang="en-US" sz="2400">
                <a:solidFill>
                  <a:schemeClr val="lt1"/>
                </a:solidFill>
              </a:rPr>
              <a:t>, </a:t>
            </a:r>
            <a:r>
              <a:rPr lang="en-US" sz="2400" b="1">
                <a:solidFill>
                  <a:schemeClr val="lt1"/>
                </a:solidFill>
              </a:rPr>
              <a:t>Appium</a:t>
            </a:r>
            <a:r>
              <a:rPr lang="en-US" sz="2400">
                <a:solidFill>
                  <a:schemeClr val="lt1"/>
                </a:solidFill>
              </a:rPr>
              <a:t>, </a:t>
            </a:r>
            <a:r>
              <a:rPr lang="en-US" sz="2400" b="1">
                <a:solidFill>
                  <a:schemeClr val="lt1"/>
                </a:solidFill>
              </a:rPr>
              <a:t>JUnit</a:t>
            </a:r>
            <a:r>
              <a:rPr lang="en-US" sz="2400">
                <a:solidFill>
                  <a:schemeClr val="lt1"/>
                </a:solidFill>
              </a:rPr>
              <a:t>, </a:t>
            </a:r>
            <a:r>
              <a:rPr lang="en-US" sz="2400" b="1">
                <a:solidFill>
                  <a:schemeClr val="lt1"/>
                </a:solidFill>
              </a:rPr>
              <a:t>TestNG</a:t>
            </a:r>
            <a:r>
              <a:rPr lang="en-US" sz="2400">
                <a:solidFill>
                  <a:schemeClr val="lt1"/>
                </a:solidFill>
              </a:rPr>
              <a:t>, </a:t>
            </a:r>
            <a:r>
              <a:rPr lang="en-US" sz="2400" b="1">
                <a:solidFill>
                  <a:schemeClr val="lt1"/>
                </a:solidFill>
              </a:rPr>
              <a:t>Postman</a:t>
            </a:r>
            <a:r>
              <a:rPr lang="en-US" sz="2400">
                <a:solidFill>
                  <a:schemeClr val="lt1"/>
                </a:solidFill>
              </a:rPr>
              <a:t>, v.v.</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Có thể kiểm thử UI, API, unit test hoặc mobile app tùy loại.</a:t>
            </a:r>
            <a:endParaRPr sz="2400">
              <a:solidFill>
                <a:schemeClr val="lt1"/>
              </a:solidFill>
              <a:latin typeface="Calibri"/>
              <a:ea typeface="Calibri"/>
              <a:cs typeface="Calibri"/>
              <a:sym typeface="Calibri"/>
            </a:endParaRPr>
          </a:p>
        </p:txBody>
      </p:sp>
      <p:pic>
        <p:nvPicPr>
          <p:cNvPr id="147" name="Google Shape;147;g304c8496c4b_1_20"/>
          <p:cNvPicPr preferRelativeResize="0"/>
          <p:nvPr/>
        </p:nvPicPr>
        <p:blipFill>
          <a:blip r:embed="rId4">
            <a:alphaModFix/>
          </a:blip>
          <a:stretch>
            <a:fillRect/>
          </a:stretch>
        </p:blipFill>
        <p:spPr>
          <a:xfrm>
            <a:off x="11062100" y="5975925"/>
            <a:ext cx="6322175" cy="3147425"/>
          </a:xfrm>
          <a:prstGeom prst="rect">
            <a:avLst/>
          </a:prstGeom>
          <a:noFill/>
          <a:ln>
            <a:noFill/>
          </a:ln>
        </p:spPr>
      </p:pic>
      <p:sp>
        <p:nvSpPr>
          <p:cNvPr id="148" name="Google Shape;148;g304c8496c4b_1_20"/>
          <p:cNvSpPr/>
          <p:nvPr/>
        </p:nvSpPr>
        <p:spPr>
          <a:xfrm>
            <a:off x="8512687" y="7426225"/>
            <a:ext cx="1379416" cy="2056040"/>
          </a:xfrm>
          <a:custGeom>
            <a:avLst/>
            <a:gdLst/>
            <a:ahLst/>
            <a:cxnLst/>
            <a:rect l="l" t="t" r="r" b="b"/>
            <a:pathLst>
              <a:path w="1379416" h="2056040" extrusionOk="0">
                <a:moveTo>
                  <a:pt x="0" y="0"/>
                </a:moveTo>
                <a:lnTo>
                  <a:pt x="1379416" y="0"/>
                </a:lnTo>
                <a:lnTo>
                  <a:pt x="1379416" y="2056040"/>
                </a:lnTo>
                <a:lnTo>
                  <a:pt x="0" y="2056040"/>
                </a:lnTo>
                <a:lnTo>
                  <a:pt x="0" y="0"/>
                </a:lnTo>
                <a:close/>
              </a:path>
            </a:pathLst>
          </a:custGeom>
          <a:blipFill rotWithShape="1">
            <a:blip r:embed="rId5">
              <a:alphaModFix/>
            </a:blip>
            <a:stretch>
              <a:fillRect/>
            </a:stretch>
          </a:blipFill>
          <a:ln>
            <a:noFill/>
          </a:ln>
        </p:spPr>
      </p:sp>
      <p:pic>
        <p:nvPicPr>
          <p:cNvPr id="149" name="Google Shape;149;g304c8496c4b_1_20"/>
          <p:cNvPicPr preferRelativeResize="0"/>
          <p:nvPr/>
        </p:nvPicPr>
        <p:blipFill>
          <a:blip r:embed="rId6">
            <a:alphaModFix/>
          </a:blip>
          <a:stretch>
            <a:fillRect/>
          </a:stretch>
        </p:blipFill>
        <p:spPr>
          <a:xfrm>
            <a:off x="11062100" y="2003225"/>
            <a:ext cx="6322175" cy="3345800"/>
          </a:xfrm>
          <a:prstGeom prst="rect">
            <a:avLst/>
          </a:prstGeom>
          <a:noFill/>
          <a:ln>
            <a:noFill/>
          </a:ln>
        </p:spPr>
      </p:pic>
      <p:sp>
        <p:nvSpPr>
          <p:cNvPr id="150" name="Google Shape;150;g304c8496c4b_1_20"/>
          <p:cNvSpPr txBox="1"/>
          <p:nvPr/>
        </p:nvSpPr>
        <p:spPr>
          <a:xfrm>
            <a:off x="833875" y="4363475"/>
            <a:ext cx="10075800" cy="251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2800" b="1">
                <a:solidFill>
                  <a:schemeClr val="lt1"/>
                </a:solidFill>
              </a:rPr>
              <a:t>2. Mã kiểm thử (Test Scripts)</a:t>
            </a:r>
            <a:endParaRPr sz="2800" b="1">
              <a:solidFill>
                <a:schemeClr val="lt1"/>
              </a:solidFill>
            </a:endParaRPr>
          </a:p>
          <a:p>
            <a:pPr marL="457200" lvl="0" indent="-381000" algn="l" rtl="0">
              <a:lnSpc>
                <a:spcPct val="115000"/>
              </a:lnSpc>
              <a:spcBef>
                <a:spcPts val="1200"/>
              </a:spcBef>
              <a:spcAft>
                <a:spcPts val="0"/>
              </a:spcAft>
              <a:buClr>
                <a:schemeClr val="lt1"/>
              </a:buClr>
              <a:buSzPts val="2400"/>
              <a:buChar char="●"/>
            </a:pPr>
            <a:r>
              <a:rPr lang="en-US" sz="2600">
                <a:solidFill>
                  <a:schemeClr val="lt1"/>
                </a:solidFill>
              </a:rPr>
              <a:t>L</a:t>
            </a:r>
            <a:r>
              <a:rPr lang="en-US" sz="2400">
                <a:solidFill>
                  <a:schemeClr val="lt1"/>
                </a:solidFill>
              </a:rPr>
              <a:t>à các đoạn mã được viết để mô phỏng hành vi của người dùng hoặc kiểm tra các logic trong hệ thống.</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Có thể viết bằng ngôn ngữ như Java, Python, C#, JavaScript...</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Gồm các bước: setup, thực thi hành động, kiểm tra kết quả (assert).</a:t>
            </a:r>
            <a:endParaRPr sz="2400">
              <a:solidFill>
                <a:schemeClr val="lt1"/>
              </a:solidFill>
              <a:latin typeface="Calibri"/>
              <a:ea typeface="Calibri"/>
              <a:cs typeface="Calibri"/>
              <a:sym typeface="Calibri"/>
            </a:endParaRPr>
          </a:p>
        </p:txBody>
      </p:sp>
      <p:sp>
        <p:nvSpPr>
          <p:cNvPr id="151" name="Google Shape;151;g304c8496c4b_1_20"/>
          <p:cNvSpPr txBox="1"/>
          <p:nvPr/>
        </p:nvSpPr>
        <p:spPr>
          <a:xfrm>
            <a:off x="846050" y="7259600"/>
            <a:ext cx="10075800" cy="245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2800" b="1">
                <a:solidFill>
                  <a:schemeClr val="lt1"/>
                </a:solidFill>
              </a:rPr>
              <a:t>3. Bộ dữ liệu kiểm thử (Test Data)</a:t>
            </a:r>
            <a:endParaRPr sz="2800" b="1">
              <a:solidFill>
                <a:schemeClr val="lt1"/>
              </a:solidFill>
            </a:endParaRPr>
          </a:p>
          <a:p>
            <a:pPr marL="457200" lvl="0" indent="-381000" algn="l" rtl="0">
              <a:lnSpc>
                <a:spcPct val="115000"/>
              </a:lnSpc>
              <a:spcBef>
                <a:spcPts val="1200"/>
              </a:spcBef>
              <a:spcAft>
                <a:spcPts val="0"/>
              </a:spcAft>
              <a:buClr>
                <a:schemeClr val="lt1"/>
              </a:buClr>
              <a:buSzPts val="2400"/>
              <a:buChar char="●"/>
            </a:pPr>
            <a:r>
              <a:rPr lang="en-US" sz="2400">
                <a:solidFill>
                  <a:schemeClr val="lt1"/>
                </a:solidFill>
              </a:rPr>
              <a:t>Là dữ liệu đầu vào cần thiết để chạy test case.</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Dữ liệu có thể được lấy từ file CSV, Excel, JSON, cơ sở dữ liệu, hoặc được tạo động.</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Đảm bảo kiểm thử bao phủ nhiều tình huống thực tế.</a:t>
            </a:r>
            <a:br>
              <a:rPr lang="en-US" sz="2400">
                <a:solidFill>
                  <a:schemeClr val="dk1"/>
                </a:solidFill>
              </a:rPr>
            </a:br>
            <a:endParaRPr sz="2400">
              <a:solidFill>
                <a:schemeClr val="dk1"/>
              </a:solidFill>
            </a:endParaRPr>
          </a:p>
          <a:p>
            <a:pPr marL="0" lvl="0" indent="0" algn="l" rtl="0">
              <a:spcBef>
                <a:spcPts val="1200"/>
              </a:spcBef>
              <a:spcAft>
                <a:spcPts val="0"/>
              </a:spcAft>
              <a:buNone/>
            </a:pPr>
            <a:endParaRPr sz="24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155"/>
        <p:cNvGrpSpPr/>
        <p:nvPr/>
      </p:nvGrpSpPr>
      <p:grpSpPr>
        <a:xfrm>
          <a:off x="0" y="0"/>
          <a:ext cx="0" cy="0"/>
          <a:chOff x="0" y="0"/>
          <a:chExt cx="0" cy="0"/>
        </a:xfrm>
      </p:grpSpPr>
      <p:sp>
        <p:nvSpPr>
          <p:cNvPr id="156" name="Google Shape;156;g34ad84219cc_0_17"/>
          <p:cNvSpPr/>
          <p:nvPr/>
        </p:nvSpPr>
        <p:spPr>
          <a:xfrm>
            <a:off x="16248" y="-23695"/>
            <a:ext cx="18372277" cy="10334406"/>
          </a:xfrm>
          <a:custGeom>
            <a:avLst/>
            <a:gdLst/>
            <a:ahLst/>
            <a:cxnLst/>
            <a:rect l="l" t="t" r="r" b="b"/>
            <a:pathLst>
              <a:path w="18372277" h="10334406" extrusionOk="0">
                <a:moveTo>
                  <a:pt x="0" y="0"/>
                </a:moveTo>
                <a:lnTo>
                  <a:pt x="18372277" y="0"/>
                </a:lnTo>
                <a:lnTo>
                  <a:pt x="18372277" y="10334405"/>
                </a:lnTo>
                <a:lnTo>
                  <a:pt x="0" y="10334405"/>
                </a:lnTo>
                <a:lnTo>
                  <a:pt x="0" y="0"/>
                </a:lnTo>
                <a:close/>
              </a:path>
            </a:pathLst>
          </a:custGeom>
          <a:blipFill rotWithShape="1">
            <a:blip r:embed="rId3">
              <a:alphaModFix/>
            </a:blip>
            <a:stretch>
              <a:fillRect/>
            </a:stretch>
          </a:blipFill>
          <a:ln>
            <a:noFill/>
          </a:ln>
        </p:spPr>
      </p:sp>
      <p:sp>
        <p:nvSpPr>
          <p:cNvPr id="157" name="Google Shape;157;g34ad84219cc_0_17"/>
          <p:cNvSpPr txBox="1"/>
          <p:nvPr/>
        </p:nvSpPr>
        <p:spPr>
          <a:xfrm>
            <a:off x="437975" y="606825"/>
            <a:ext cx="12983400" cy="769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Clr>
                <a:srgbClr val="000000"/>
              </a:buClr>
              <a:buFont typeface="Arial"/>
              <a:buNone/>
            </a:pPr>
            <a:r>
              <a:rPr lang="en-US" sz="5000" i="1">
                <a:solidFill>
                  <a:srgbClr val="FFFFFF"/>
                </a:solidFill>
                <a:latin typeface="Cabin"/>
                <a:ea typeface="Cabin"/>
                <a:cs typeface="Cabin"/>
                <a:sym typeface="Cabin"/>
              </a:rPr>
              <a:t>III.Thành Phần Của Môi Trường Kiểm Thử Tự Động</a:t>
            </a:r>
            <a:endParaRPr sz="5000" i="1"/>
          </a:p>
        </p:txBody>
      </p:sp>
      <p:sp>
        <p:nvSpPr>
          <p:cNvPr id="158" name="Google Shape;158;g34ad84219cc_0_17"/>
          <p:cNvSpPr txBox="1"/>
          <p:nvPr/>
        </p:nvSpPr>
        <p:spPr>
          <a:xfrm>
            <a:off x="833875" y="1815100"/>
            <a:ext cx="10075800" cy="205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2800" b="1">
                <a:solidFill>
                  <a:schemeClr val="lt1"/>
                </a:solidFill>
              </a:rPr>
              <a:t>4. Hệ thống quản lý kiểm thử (Test Management System)</a:t>
            </a:r>
            <a:endParaRPr sz="2800" b="1">
              <a:solidFill>
                <a:schemeClr val="lt1"/>
              </a:solidFill>
            </a:endParaRPr>
          </a:p>
          <a:p>
            <a:pPr marL="457200" lvl="0" indent="-381000" algn="l" rtl="0">
              <a:lnSpc>
                <a:spcPct val="115000"/>
              </a:lnSpc>
              <a:spcBef>
                <a:spcPts val="1200"/>
              </a:spcBef>
              <a:spcAft>
                <a:spcPts val="0"/>
              </a:spcAft>
              <a:buClr>
                <a:schemeClr val="lt1"/>
              </a:buClr>
              <a:buSzPts val="2400"/>
              <a:buChar char="●"/>
            </a:pPr>
            <a:r>
              <a:rPr lang="en-US" sz="2400">
                <a:solidFill>
                  <a:schemeClr val="lt1"/>
                </a:solidFill>
              </a:rPr>
              <a:t>Dùng để quản lý test case, test run, kết quả, và lịch sử kiểm thử.</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Ví dụ: </a:t>
            </a:r>
            <a:r>
              <a:rPr lang="en-US" sz="2400" b="1">
                <a:solidFill>
                  <a:schemeClr val="lt1"/>
                </a:solidFill>
              </a:rPr>
              <a:t>TestRail</a:t>
            </a:r>
            <a:r>
              <a:rPr lang="en-US" sz="2400">
                <a:solidFill>
                  <a:schemeClr val="lt1"/>
                </a:solidFill>
              </a:rPr>
              <a:t>, </a:t>
            </a:r>
            <a:r>
              <a:rPr lang="en-US" sz="2400" b="1">
                <a:solidFill>
                  <a:schemeClr val="lt1"/>
                </a:solidFill>
              </a:rPr>
              <a:t>qTest</a:t>
            </a:r>
            <a:r>
              <a:rPr lang="en-US" sz="2400">
                <a:solidFill>
                  <a:schemeClr val="lt1"/>
                </a:solidFill>
              </a:rPr>
              <a:t>, </a:t>
            </a:r>
            <a:r>
              <a:rPr lang="en-US" sz="2400" b="1">
                <a:solidFill>
                  <a:schemeClr val="lt1"/>
                </a:solidFill>
              </a:rPr>
              <a:t>Zephyr</a:t>
            </a:r>
            <a:r>
              <a:rPr lang="en-US" sz="2400">
                <a:solidFill>
                  <a:schemeClr val="lt1"/>
                </a:solidFill>
              </a:rPr>
              <a:t>, </a:t>
            </a:r>
            <a:r>
              <a:rPr lang="en-US" sz="2400" b="1">
                <a:solidFill>
                  <a:schemeClr val="lt1"/>
                </a:solidFill>
              </a:rPr>
              <a:t>Xray</a:t>
            </a:r>
            <a:r>
              <a:rPr lang="en-US" sz="2400">
                <a:solidFill>
                  <a:schemeClr val="lt1"/>
                </a:solidFill>
              </a:rPr>
              <a:t>.</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Có thể tích hợp với các công cụ tự động hóa để đồng bộ kết quả.</a:t>
            </a:r>
            <a:endParaRPr sz="2400" b="1">
              <a:solidFill>
                <a:schemeClr val="lt1"/>
              </a:solidFill>
            </a:endParaRPr>
          </a:p>
        </p:txBody>
      </p:sp>
      <p:pic>
        <p:nvPicPr>
          <p:cNvPr id="159" name="Google Shape;159;g34ad84219cc_0_17"/>
          <p:cNvPicPr preferRelativeResize="0"/>
          <p:nvPr/>
        </p:nvPicPr>
        <p:blipFill>
          <a:blip r:embed="rId4">
            <a:alphaModFix/>
          </a:blip>
          <a:stretch>
            <a:fillRect/>
          </a:stretch>
        </p:blipFill>
        <p:spPr>
          <a:xfrm>
            <a:off x="11062100" y="5975925"/>
            <a:ext cx="6322175" cy="3147425"/>
          </a:xfrm>
          <a:prstGeom prst="rect">
            <a:avLst/>
          </a:prstGeom>
          <a:noFill/>
          <a:ln>
            <a:noFill/>
          </a:ln>
        </p:spPr>
      </p:pic>
      <p:sp>
        <p:nvSpPr>
          <p:cNvPr id="160" name="Google Shape;160;g34ad84219cc_0_17"/>
          <p:cNvSpPr/>
          <p:nvPr/>
        </p:nvSpPr>
        <p:spPr>
          <a:xfrm>
            <a:off x="8512687" y="7426225"/>
            <a:ext cx="1379416" cy="2056040"/>
          </a:xfrm>
          <a:custGeom>
            <a:avLst/>
            <a:gdLst/>
            <a:ahLst/>
            <a:cxnLst/>
            <a:rect l="l" t="t" r="r" b="b"/>
            <a:pathLst>
              <a:path w="1379416" h="2056040" extrusionOk="0">
                <a:moveTo>
                  <a:pt x="0" y="0"/>
                </a:moveTo>
                <a:lnTo>
                  <a:pt x="1379416" y="0"/>
                </a:lnTo>
                <a:lnTo>
                  <a:pt x="1379416" y="2056040"/>
                </a:lnTo>
                <a:lnTo>
                  <a:pt x="0" y="2056040"/>
                </a:lnTo>
                <a:lnTo>
                  <a:pt x="0" y="0"/>
                </a:lnTo>
                <a:close/>
              </a:path>
            </a:pathLst>
          </a:custGeom>
          <a:blipFill rotWithShape="1">
            <a:blip r:embed="rId5">
              <a:alphaModFix/>
            </a:blip>
            <a:stretch>
              <a:fillRect/>
            </a:stretch>
          </a:blipFill>
          <a:ln>
            <a:noFill/>
          </a:ln>
        </p:spPr>
      </p:sp>
      <p:pic>
        <p:nvPicPr>
          <p:cNvPr id="161" name="Google Shape;161;g34ad84219cc_0_17"/>
          <p:cNvPicPr preferRelativeResize="0"/>
          <p:nvPr/>
        </p:nvPicPr>
        <p:blipFill>
          <a:blip r:embed="rId6">
            <a:alphaModFix/>
          </a:blip>
          <a:stretch>
            <a:fillRect/>
          </a:stretch>
        </p:blipFill>
        <p:spPr>
          <a:xfrm>
            <a:off x="11062100" y="2003225"/>
            <a:ext cx="6322175" cy="3345800"/>
          </a:xfrm>
          <a:prstGeom prst="rect">
            <a:avLst/>
          </a:prstGeom>
          <a:noFill/>
          <a:ln>
            <a:noFill/>
          </a:ln>
        </p:spPr>
      </p:pic>
      <p:sp>
        <p:nvSpPr>
          <p:cNvPr id="162" name="Google Shape;162;g34ad84219cc_0_17"/>
          <p:cNvSpPr txBox="1"/>
          <p:nvPr/>
        </p:nvSpPr>
        <p:spPr>
          <a:xfrm>
            <a:off x="833875" y="4058675"/>
            <a:ext cx="10228200" cy="332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2800" b="1">
                <a:solidFill>
                  <a:schemeClr val="lt1"/>
                </a:solidFill>
              </a:rPr>
              <a:t>5. Môi trường thực thi (Test Execution Environment)</a:t>
            </a:r>
            <a:endParaRPr sz="2800" b="1">
              <a:solidFill>
                <a:schemeClr val="lt1"/>
              </a:solidFill>
            </a:endParaRPr>
          </a:p>
          <a:p>
            <a:pPr marL="457200" lvl="0" indent="-381000" algn="l" rtl="0">
              <a:lnSpc>
                <a:spcPct val="115000"/>
              </a:lnSpc>
              <a:spcBef>
                <a:spcPts val="1200"/>
              </a:spcBef>
              <a:spcAft>
                <a:spcPts val="0"/>
              </a:spcAft>
              <a:buClr>
                <a:schemeClr val="lt1"/>
              </a:buClr>
              <a:buSzPts val="2400"/>
              <a:buChar char="●"/>
            </a:pPr>
            <a:r>
              <a:rPr lang="en-US" sz="2400">
                <a:solidFill>
                  <a:schemeClr val="lt1"/>
                </a:solidFill>
              </a:rPr>
              <a:t>Bao gồm các thiết bị, hệ điều hành, trình duyệt, hoặc máy chủ dùng để chạy kiểm thử.</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Có thể là máy thật, máy ảo, container (Docker), hoặc môi trường cloud.</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Đảm bảo kiểm thử đa nền tảng: Windows, Linux, Android, iOS, Chrome, Firefox...</a:t>
            </a:r>
            <a:endParaRPr sz="2400" b="1">
              <a:solidFill>
                <a:schemeClr val="lt1"/>
              </a:solidFill>
            </a:endParaRPr>
          </a:p>
        </p:txBody>
      </p:sp>
      <p:sp>
        <p:nvSpPr>
          <p:cNvPr id="163" name="Google Shape;163;g34ad84219cc_0_17"/>
          <p:cNvSpPr txBox="1"/>
          <p:nvPr/>
        </p:nvSpPr>
        <p:spPr>
          <a:xfrm>
            <a:off x="846050" y="7561400"/>
            <a:ext cx="9911100" cy="217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2800" b="1">
                <a:solidFill>
                  <a:schemeClr val="lt1"/>
                </a:solidFill>
              </a:rPr>
              <a:t>6. Công cụ CI/CD (Tích hợp liên tục / Triển khai liên tục)</a:t>
            </a:r>
            <a:endParaRPr sz="2800" b="1">
              <a:solidFill>
                <a:schemeClr val="lt1"/>
              </a:solidFill>
            </a:endParaRPr>
          </a:p>
          <a:p>
            <a:pPr marL="457200" lvl="0" indent="-381000" algn="l" rtl="0">
              <a:lnSpc>
                <a:spcPct val="115000"/>
              </a:lnSpc>
              <a:spcBef>
                <a:spcPts val="1200"/>
              </a:spcBef>
              <a:spcAft>
                <a:spcPts val="0"/>
              </a:spcAft>
              <a:buClr>
                <a:schemeClr val="lt1"/>
              </a:buClr>
              <a:buSzPts val="2400"/>
              <a:buChar char="●"/>
            </a:pPr>
            <a:r>
              <a:rPr lang="en-US" sz="2400">
                <a:solidFill>
                  <a:schemeClr val="lt1"/>
                </a:solidFill>
              </a:rPr>
              <a:t>Dùng để tự động hóa việc chạy test mỗi khi có thay đổi mã nguồn.</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Ví dụ: </a:t>
            </a:r>
            <a:r>
              <a:rPr lang="en-US" sz="2400" b="1">
                <a:solidFill>
                  <a:schemeClr val="lt1"/>
                </a:solidFill>
              </a:rPr>
              <a:t>Jenkins</a:t>
            </a:r>
            <a:r>
              <a:rPr lang="en-US" sz="2400">
                <a:solidFill>
                  <a:schemeClr val="lt1"/>
                </a:solidFill>
              </a:rPr>
              <a:t>, </a:t>
            </a:r>
            <a:r>
              <a:rPr lang="en-US" sz="2400" b="1">
                <a:solidFill>
                  <a:schemeClr val="lt1"/>
                </a:solidFill>
              </a:rPr>
              <a:t>GitLab CI</a:t>
            </a:r>
            <a:r>
              <a:rPr lang="en-US" sz="2400">
                <a:solidFill>
                  <a:schemeClr val="lt1"/>
                </a:solidFill>
              </a:rPr>
              <a:t>, </a:t>
            </a:r>
            <a:r>
              <a:rPr lang="en-US" sz="2400" b="1">
                <a:solidFill>
                  <a:schemeClr val="lt1"/>
                </a:solidFill>
              </a:rPr>
              <a:t>CircleCI</a:t>
            </a:r>
            <a:r>
              <a:rPr lang="en-US" sz="2400">
                <a:solidFill>
                  <a:schemeClr val="lt1"/>
                </a:solidFill>
              </a:rPr>
              <a:t>, </a:t>
            </a:r>
            <a:r>
              <a:rPr lang="en-US" sz="2400" b="1">
                <a:solidFill>
                  <a:schemeClr val="lt1"/>
                </a:solidFill>
              </a:rPr>
              <a:t>Azure DevOps</a:t>
            </a:r>
            <a:r>
              <a:rPr lang="en-US" sz="2400">
                <a:solidFill>
                  <a:schemeClr val="lt1"/>
                </a:solidFill>
              </a:rPr>
              <a:t>.</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Giúp kiểm thử liên tục và phát hiện lỗi sớm.</a:t>
            </a:r>
            <a:endParaRPr sz="2400" b="1">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167"/>
        <p:cNvGrpSpPr/>
        <p:nvPr/>
      </p:nvGrpSpPr>
      <p:grpSpPr>
        <a:xfrm>
          <a:off x="0" y="0"/>
          <a:ext cx="0" cy="0"/>
          <a:chOff x="0" y="0"/>
          <a:chExt cx="0" cy="0"/>
        </a:xfrm>
      </p:grpSpPr>
      <p:sp>
        <p:nvSpPr>
          <p:cNvPr id="168" name="Google Shape;168;g34ad84219cc_0_6"/>
          <p:cNvSpPr/>
          <p:nvPr/>
        </p:nvSpPr>
        <p:spPr>
          <a:xfrm>
            <a:off x="16248" y="-23695"/>
            <a:ext cx="18372277" cy="10334406"/>
          </a:xfrm>
          <a:custGeom>
            <a:avLst/>
            <a:gdLst/>
            <a:ahLst/>
            <a:cxnLst/>
            <a:rect l="l" t="t" r="r" b="b"/>
            <a:pathLst>
              <a:path w="18372277" h="10334406" extrusionOk="0">
                <a:moveTo>
                  <a:pt x="0" y="0"/>
                </a:moveTo>
                <a:lnTo>
                  <a:pt x="18372277" y="0"/>
                </a:lnTo>
                <a:lnTo>
                  <a:pt x="18372277" y="10334405"/>
                </a:lnTo>
                <a:lnTo>
                  <a:pt x="0" y="10334405"/>
                </a:lnTo>
                <a:lnTo>
                  <a:pt x="0" y="0"/>
                </a:lnTo>
                <a:close/>
              </a:path>
            </a:pathLst>
          </a:custGeom>
          <a:blipFill rotWithShape="1">
            <a:blip r:embed="rId3">
              <a:alphaModFix/>
            </a:blip>
            <a:stretch>
              <a:fillRect/>
            </a:stretch>
          </a:blipFill>
          <a:ln>
            <a:noFill/>
          </a:ln>
        </p:spPr>
      </p:sp>
      <p:sp>
        <p:nvSpPr>
          <p:cNvPr id="169" name="Google Shape;169;g34ad84219cc_0_6"/>
          <p:cNvSpPr txBox="1"/>
          <p:nvPr/>
        </p:nvSpPr>
        <p:spPr>
          <a:xfrm>
            <a:off x="437975" y="606825"/>
            <a:ext cx="12983400" cy="769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Clr>
                <a:srgbClr val="000000"/>
              </a:buClr>
              <a:buFont typeface="Arial"/>
              <a:buNone/>
            </a:pPr>
            <a:r>
              <a:rPr lang="en-US" sz="5000" i="1">
                <a:solidFill>
                  <a:srgbClr val="FFFFFF"/>
                </a:solidFill>
                <a:latin typeface="Cabin"/>
                <a:ea typeface="Cabin"/>
                <a:cs typeface="Cabin"/>
                <a:sym typeface="Cabin"/>
              </a:rPr>
              <a:t>III.Thành Phần Của Môi Trường Kiểm Thử Tự Động</a:t>
            </a:r>
            <a:endParaRPr sz="5000" i="1"/>
          </a:p>
        </p:txBody>
      </p:sp>
      <p:sp>
        <p:nvSpPr>
          <p:cNvPr id="170" name="Google Shape;170;g34ad84219cc_0_6"/>
          <p:cNvSpPr txBox="1"/>
          <p:nvPr/>
        </p:nvSpPr>
        <p:spPr>
          <a:xfrm>
            <a:off x="833875" y="1815100"/>
            <a:ext cx="9805800" cy="247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2800" b="1">
                <a:solidFill>
                  <a:schemeClr val="lt1"/>
                </a:solidFill>
              </a:rPr>
              <a:t>7. Báo cáo và ghi log (Reporting &amp; Logging System)</a:t>
            </a:r>
            <a:endParaRPr sz="2800" b="1">
              <a:solidFill>
                <a:schemeClr val="lt1"/>
              </a:solidFill>
            </a:endParaRPr>
          </a:p>
          <a:p>
            <a:pPr marL="457200" lvl="0" indent="-381000" algn="l" rtl="0">
              <a:lnSpc>
                <a:spcPct val="115000"/>
              </a:lnSpc>
              <a:spcBef>
                <a:spcPts val="1200"/>
              </a:spcBef>
              <a:spcAft>
                <a:spcPts val="0"/>
              </a:spcAft>
              <a:buClr>
                <a:schemeClr val="lt1"/>
              </a:buClr>
              <a:buSzPts val="2400"/>
              <a:buChar char="●"/>
            </a:pPr>
            <a:r>
              <a:rPr lang="en-US" sz="2400">
                <a:solidFill>
                  <a:schemeClr val="lt1"/>
                </a:solidFill>
              </a:rPr>
              <a:t>Ghi lại kết quả chạy test: test nào pass, test nào fail, thời gian chạy,...</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Có thể sinh ra </a:t>
            </a:r>
            <a:r>
              <a:rPr lang="en-US" sz="2400" b="1">
                <a:solidFill>
                  <a:schemeClr val="lt1"/>
                </a:solidFill>
              </a:rPr>
              <a:t>file HTML</a:t>
            </a:r>
            <a:r>
              <a:rPr lang="en-US" sz="2400">
                <a:solidFill>
                  <a:schemeClr val="lt1"/>
                </a:solidFill>
              </a:rPr>
              <a:t>, </a:t>
            </a:r>
            <a:r>
              <a:rPr lang="en-US" sz="2400" b="1">
                <a:solidFill>
                  <a:schemeClr val="lt1"/>
                </a:solidFill>
              </a:rPr>
              <a:t>báo cáo PDF</a:t>
            </a:r>
            <a:r>
              <a:rPr lang="en-US" sz="2400">
                <a:solidFill>
                  <a:schemeClr val="lt1"/>
                </a:solidFill>
              </a:rPr>
              <a:t>, hoặc </a:t>
            </a:r>
            <a:r>
              <a:rPr lang="en-US" sz="2400" b="1">
                <a:solidFill>
                  <a:schemeClr val="lt1"/>
                </a:solidFill>
              </a:rPr>
              <a:t>gửi email</a:t>
            </a:r>
            <a:r>
              <a:rPr lang="en-US" sz="2400">
                <a:solidFill>
                  <a:schemeClr val="lt1"/>
                </a:solidFill>
              </a:rPr>
              <a:t>.</a:t>
            </a: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Ví dụ: </a:t>
            </a:r>
            <a:r>
              <a:rPr lang="en-US" sz="2400" b="1">
                <a:solidFill>
                  <a:schemeClr val="lt1"/>
                </a:solidFill>
              </a:rPr>
              <a:t>Allure Report</a:t>
            </a:r>
            <a:r>
              <a:rPr lang="en-US" sz="2400">
                <a:solidFill>
                  <a:schemeClr val="lt1"/>
                </a:solidFill>
              </a:rPr>
              <a:t>, </a:t>
            </a:r>
            <a:r>
              <a:rPr lang="en-US" sz="2400" b="1">
                <a:solidFill>
                  <a:schemeClr val="lt1"/>
                </a:solidFill>
              </a:rPr>
              <a:t>ExtentReports</a:t>
            </a:r>
            <a:r>
              <a:rPr lang="en-US" sz="2400">
                <a:solidFill>
                  <a:schemeClr val="lt1"/>
                </a:solidFill>
              </a:rPr>
              <a:t>, </a:t>
            </a:r>
            <a:r>
              <a:rPr lang="en-US" sz="2400" b="1">
                <a:solidFill>
                  <a:schemeClr val="lt1"/>
                </a:solidFill>
              </a:rPr>
              <a:t>JUnit Report</a:t>
            </a:r>
            <a:r>
              <a:rPr lang="en-US" sz="2400">
                <a:solidFill>
                  <a:schemeClr val="lt1"/>
                </a:solidFill>
              </a:rPr>
              <a:t>,...</a:t>
            </a:r>
            <a:endParaRPr sz="2400" b="1">
              <a:solidFill>
                <a:schemeClr val="lt1"/>
              </a:solidFill>
            </a:endParaRPr>
          </a:p>
        </p:txBody>
      </p:sp>
      <p:pic>
        <p:nvPicPr>
          <p:cNvPr id="171" name="Google Shape;171;g34ad84219cc_0_6"/>
          <p:cNvPicPr preferRelativeResize="0"/>
          <p:nvPr/>
        </p:nvPicPr>
        <p:blipFill>
          <a:blip r:embed="rId4">
            <a:alphaModFix/>
          </a:blip>
          <a:stretch>
            <a:fillRect/>
          </a:stretch>
        </p:blipFill>
        <p:spPr>
          <a:xfrm>
            <a:off x="11062100" y="5975925"/>
            <a:ext cx="6322175" cy="3147425"/>
          </a:xfrm>
          <a:prstGeom prst="rect">
            <a:avLst/>
          </a:prstGeom>
          <a:noFill/>
          <a:ln>
            <a:noFill/>
          </a:ln>
        </p:spPr>
      </p:pic>
      <p:sp>
        <p:nvSpPr>
          <p:cNvPr id="172" name="Google Shape;172;g34ad84219cc_0_6"/>
          <p:cNvSpPr/>
          <p:nvPr/>
        </p:nvSpPr>
        <p:spPr>
          <a:xfrm>
            <a:off x="8512687" y="7426225"/>
            <a:ext cx="1379416" cy="2056040"/>
          </a:xfrm>
          <a:custGeom>
            <a:avLst/>
            <a:gdLst/>
            <a:ahLst/>
            <a:cxnLst/>
            <a:rect l="l" t="t" r="r" b="b"/>
            <a:pathLst>
              <a:path w="1379416" h="2056040" extrusionOk="0">
                <a:moveTo>
                  <a:pt x="0" y="0"/>
                </a:moveTo>
                <a:lnTo>
                  <a:pt x="1379416" y="0"/>
                </a:lnTo>
                <a:lnTo>
                  <a:pt x="1379416" y="2056040"/>
                </a:lnTo>
                <a:lnTo>
                  <a:pt x="0" y="2056040"/>
                </a:lnTo>
                <a:lnTo>
                  <a:pt x="0" y="0"/>
                </a:lnTo>
                <a:close/>
              </a:path>
            </a:pathLst>
          </a:custGeom>
          <a:blipFill rotWithShape="1">
            <a:blip r:embed="rId5">
              <a:alphaModFix/>
            </a:blip>
            <a:stretch>
              <a:fillRect/>
            </a:stretch>
          </a:blipFill>
          <a:ln>
            <a:noFill/>
          </a:ln>
        </p:spPr>
      </p:sp>
      <p:pic>
        <p:nvPicPr>
          <p:cNvPr id="173" name="Google Shape;173;g34ad84219cc_0_6"/>
          <p:cNvPicPr preferRelativeResize="0"/>
          <p:nvPr/>
        </p:nvPicPr>
        <p:blipFill>
          <a:blip r:embed="rId6">
            <a:alphaModFix/>
          </a:blip>
          <a:stretch>
            <a:fillRect/>
          </a:stretch>
        </p:blipFill>
        <p:spPr>
          <a:xfrm>
            <a:off x="11062100" y="2003225"/>
            <a:ext cx="6322175" cy="3345800"/>
          </a:xfrm>
          <a:prstGeom prst="rect">
            <a:avLst/>
          </a:prstGeom>
          <a:noFill/>
          <a:ln>
            <a:noFill/>
          </a:ln>
        </p:spPr>
      </p:pic>
      <p:sp>
        <p:nvSpPr>
          <p:cNvPr id="174" name="Google Shape;174;g34ad84219cc_0_6"/>
          <p:cNvSpPr txBox="1"/>
          <p:nvPr/>
        </p:nvSpPr>
        <p:spPr>
          <a:xfrm>
            <a:off x="998450" y="4929500"/>
            <a:ext cx="9018300" cy="41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2800" b="1">
                <a:solidFill>
                  <a:schemeClr val="lt1"/>
                </a:solidFill>
              </a:rPr>
              <a:t>8. Cơ sở hạ tầng hỗ trợ (Infrastructure Support)</a:t>
            </a:r>
            <a:endParaRPr sz="2800" b="1">
              <a:solidFill>
                <a:schemeClr val="lt1"/>
              </a:solidFill>
            </a:endParaRPr>
          </a:p>
          <a:p>
            <a:pPr marL="457200" lvl="0" indent="-381000" algn="l" rtl="0">
              <a:lnSpc>
                <a:spcPct val="115000"/>
              </a:lnSpc>
              <a:spcBef>
                <a:spcPts val="1200"/>
              </a:spcBef>
              <a:spcAft>
                <a:spcPts val="0"/>
              </a:spcAft>
              <a:buClr>
                <a:schemeClr val="lt1"/>
              </a:buClr>
              <a:buSzPts val="2400"/>
              <a:buChar char="●"/>
            </a:pPr>
            <a:r>
              <a:rPr lang="en-US" sz="2400">
                <a:solidFill>
                  <a:schemeClr val="lt1"/>
                </a:solidFill>
              </a:rPr>
              <a:t>Bao gồm các dịch vụ phụ trợ như:</a:t>
            </a:r>
            <a:endParaRPr sz="2400">
              <a:solidFill>
                <a:schemeClr val="lt1"/>
              </a:solidFill>
            </a:endParaRPr>
          </a:p>
          <a:p>
            <a:pPr marL="914400" lvl="1" indent="-381000" algn="l" rtl="0">
              <a:lnSpc>
                <a:spcPct val="115000"/>
              </a:lnSpc>
              <a:spcBef>
                <a:spcPts val="0"/>
              </a:spcBef>
              <a:spcAft>
                <a:spcPts val="0"/>
              </a:spcAft>
              <a:buClr>
                <a:schemeClr val="lt1"/>
              </a:buClr>
              <a:buSzPts val="2400"/>
              <a:buChar char="○"/>
            </a:pPr>
            <a:r>
              <a:rPr lang="en-US" sz="2400">
                <a:solidFill>
                  <a:schemeClr val="lt1"/>
                </a:solidFill>
              </a:rPr>
              <a:t>Hệ quản trị cơ sở dữ liệu (MySQL, MongoDB…),</a:t>
            </a:r>
            <a:endParaRPr sz="2400">
              <a:solidFill>
                <a:schemeClr val="lt1"/>
              </a:solidFill>
            </a:endParaRPr>
          </a:p>
          <a:p>
            <a:pPr marL="914400" lvl="1" indent="-381000" algn="l" rtl="0">
              <a:lnSpc>
                <a:spcPct val="115000"/>
              </a:lnSpc>
              <a:spcBef>
                <a:spcPts val="0"/>
              </a:spcBef>
              <a:spcAft>
                <a:spcPts val="0"/>
              </a:spcAft>
              <a:buClr>
                <a:schemeClr val="lt1"/>
              </a:buClr>
              <a:buSzPts val="2400"/>
              <a:buChar char="○"/>
            </a:pPr>
            <a:r>
              <a:rPr lang="en-US" sz="2400">
                <a:solidFill>
                  <a:schemeClr val="lt1"/>
                </a:solidFill>
              </a:rPr>
              <a:t>Hệ thống lưu trữ,</a:t>
            </a:r>
            <a:endParaRPr sz="2400">
              <a:solidFill>
                <a:schemeClr val="lt1"/>
              </a:solidFill>
            </a:endParaRPr>
          </a:p>
          <a:p>
            <a:pPr marL="914400" lvl="1" indent="-381000" algn="l" rtl="0">
              <a:lnSpc>
                <a:spcPct val="115000"/>
              </a:lnSpc>
              <a:spcBef>
                <a:spcPts val="0"/>
              </a:spcBef>
              <a:spcAft>
                <a:spcPts val="0"/>
              </a:spcAft>
              <a:buClr>
                <a:schemeClr val="lt1"/>
              </a:buClr>
              <a:buSzPts val="2400"/>
              <a:buChar char="○"/>
            </a:pPr>
            <a:r>
              <a:rPr lang="en-US" sz="2400">
                <a:solidFill>
                  <a:schemeClr val="lt1"/>
                </a:solidFill>
              </a:rPr>
              <a:t>Dịch vụ mạng (API endpoints),</a:t>
            </a:r>
            <a:endParaRPr sz="2400">
              <a:solidFill>
                <a:schemeClr val="lt1"/>
              </a:solidFill>
            </a:endParaRPr>
          </a:p>
          <a:p>
            <a:pPr marL="914400" lvl="1" indent="-381000" algn="l" rtl="0">
              <a:lnSpc>
                <a:spcPct val="115000"/>
              </a:lnSpc>
              <a:spcBef>
                <a:spcPts val="0"/>
              </a:spcBef>
              <a:spcAft>
                <a:spcPts val="0"/>
              </a:spcAft>
              <a:buClr>
                <a:schemeClr val="lt1"/>
              </a:buClr>
              <a:buSzPts val="2400"/>
              <a:buChar char="○"/>
            </a:pPr>
            <a:r>
              <a:rPr lang="en-US" sz="2400">
                <a:solidFill>
                  <a:schemeClr val="lt1"/>
                </a:solidFill>
              </a:rPr>
              <a:t>Authentication servers, v.v.</a:t>
            </a:r>
            <a:br>
              <a:rPr lang="en-US" sz="2400">
                <a:solidFill>
                  <a:schemeClr val="lt1"/>
                </a:solidFill>
              </a:rPr>
            </a:br>
            <a:endParaRPr sz="2400">
              <a:solidFill>
                <a:schemeClr val="lt1"/>
              </a:solidFill>
            </a:endParaRPr>
          </a:p>
          <a:p>
            <a:pPr marL="457200" lvl="0" indent="-381000" algn="l" rtl="0">
              <a:lnSpc>
                <a:spcPct val="115000"/>
              </a:lnSpc>
              <a:spcBef>
                <a:spcPts val="0"/>
              </a:spcBef>
              <a:spcAft>
                <a:spcPts val="0"/>
              </a:spcAft>
              <a:buClr>
                <a:schemeClr val="lt1"/>
              </a:buClr>
              <a:buSzPts val="2400"/>
              <a:buChar char="●"/>
            </a:pPr>
            <a:r>
              <a:rPr lang="en-US" sz="2400">
                <a:solidFill>
                  <a:schemeClr val="lt1"/>
                </a:solidFill>
              </a:rPr>
              <a:t>Đảm bảo hệ thống chạy ổn định trong quá trình test.</a:t>
            </a:r>
            <a:br>
              <a:rPr lang="en-US" sz="2400">
                <a:solidFill>
                  <a:schemeClr val="lt1"/>
                </a:solidFill>
              </a:rPr>
            </a:br>
            <a:endParaRPr sz="2400">
              <a:solidFill>
                <a:schemeClr val="lt1"/>
              </a:solidFill>
            </a:endParaRPr>
          </a:p>
          <a:p>
            <a:pPr marL="0" lvl="0" indent="0" algn="l" rtl="0">
              <a:spcBef>
                <a:spcPts val="1200"/>
              </a:spcBef>
              <a:spcAft>
                <a:spcPts val="0"/>
              </a:spcAft>
              <a:buNone/>
            </a:pPr>
            <a:endParaRPr sz="2400" b="1">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178"/>
        <p:cNvGrpSpPr/>
        <p:nvPr/>
      </p:nvGrpSpPr>
      <p:grpSpPr>
        <a:xfrm>
          <a:off x="0" y="0"/>
          <a:ext cx="0" cy="0"/>
          <a:chOff x="0" y="0"/>
          <a:chExt cx="0" cy="0"/>
        </a:xfrm>
      </p:grpSpPr>
      <p:sp>
        <p:nvSpPr>
          <p:cNvPr id="179" name="Google Shape;179;g304c8496c4b_1_47"/>
          <p:cNvSpPr/>
          <p:nvPr/>
        </p:nvSpPr>
        <p:spPr>
          <a:xfrm flipH="1">
            <a:off x="8829696" y="0"/>
            <a:ext cx="10377977" cy="10377977"/>
          </a:xfrm>
          <a:custGeom>
            <a:avLst/>
            <a:gdLst/>
            <a:ahLst/>
            <a:cxnLst/>
            <a:rect l="l" t="t" r="r" b="b"/>
            <a:pathLst>
              <a:path w="10377977" h="10377977" extrusionOk="0">
                <a:moveTo>
                  <a:pt x="10377977" y="0"/>
                </a:moveTo>
                <a:lnTo>
                  <a:pt x="0" y="0"/>
                </a:lnTo>
                <a:lnTo>
                  <a:pt x="0" y="10377977"/>
                </a:lnTo>
                <a:lnTo>
                  <a:pt x="10377977" y="10377977"/>
                </a:lnTo>
                <a:lnTo>
                  <a:pt x="10377977" y="0"/>
                </a:lnTo>
                <a:close/>
              </a:path>
            </a:pathLst>
          </a:custGeom>
          <a:blipFill rotWithShape="1">
            <a:blip r:embed="rId3">
              <a:alphaModFix/>
            </a:blip>
            <a:stretch>
              <a:fillRect/>
            </a:stretch>
          </a:blipFill>
          <a:ln>
            <a:noFill/>
          </a:ln>
        </p:spPr>
      </p:sp>
      <p:cxnSp>
        <p:nvCxnSpPr>
          <p:cNvPr id="180" name="Google Shape;180;g304c8496c4b_1_47"/>
          <p:cNvCxnSpPr/>
          <p:nvPr/>
        </p:nvCxnSpPr>
        <p:spPr>
          <a:xfrm>
            <a:off x="930475" y="6507091"/>
            <a:ext cx="3563700" cy="3000"/>
          </a:xfrm>
          <a:prstGeom prst="straightConnector1">
            <a:avLst/>
          </a:prstGeom>
          <a:noFill/>
          <a:ln w="19050" cap="flat" cmpd="sng">
            <a:solidFill>
              <a:srgbClr val="FFFFFF"/>
            </a:solidFill>
            <a:prstDash val="solid"/>
            <a:round/>
            <a:headEnd type="none" w="sm" len="sm"/>
            <a:tailEnd type="none" w="sm" len="sm"/>
          </a:ln>
        </p:spPr>
      </p:cxnSp>
      <p:sp>
        <p:nvSpPr>
          <p:cNvPr id="181" name="Google Shape;181;g304c8496c4b_1_47"/>
          <p:cNvSpPr txBox="1"/>
          <p:nvPr/>
        </p:nvSpPr>
        <p:spPr>
          <a:xfrm>
            <a:off x="437975" y="606825"/>
            <a:ext cx="10758000" cy="9234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6000" i="1">
                <a:solidFill>
                  <a:srgbClr val="FFFFFF"/>
                </a:solidFill>
                <a:latin typeface="Cabin"/>
                <a:ea typeface="Cabin"/>
                <a:cs typeface="Cabin"/>
                <a:sym typeface="Cabin"/>
              </a:rPr>
              <a:t>IV.Các Công Cụ Phổ Biến</a:t>
            </a:r>
            <a:endParaRPr sz="6000" i="1"/>
          </a:p>
        </p:txBody>
      </p:sp>
      <p:sp>
        <p:nvSpPr>
          <p:cNvPr id="182" name="Google Shape;182;g304c8496c4b_1_47"/>
          <p:cNvSpPr txBox="1"/>
          <p:nvPr/>
        </p:nvSpPr>
        <p:spPr>
          <a:xfrm>
            <a:off x="517375" y="7181989"/>
            <a:ext cx="4653900" cy="101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a:solidFill>
                  <a:srgbClr val="FFFFFF"/>
                </a:solidFill>
                <a:latin typeface="Merriweather"/>
                <a:ea typeface="Merriweather"/>
                <a:cs typeface="Merriweather"/>
                <a:sym typeface="Merriweather"/>
              </a:rPr>
              <a:t>Selenium</a:t>
            </a:r>
            <a:endParaRPr sz="3000">
              <a:solidFill>
                <a:srgbClr val="FFFFFF"/>
              </a:solidFill>
              <a:latin typeface="Merriweather"/>
              <a:ea typeface="Merriweather"/>
              <a:cs typeface="Merriweather"/>
              <a:sym typeface="Merriweather"/>
            </a:endParaRPr>
          </a:p>
          <a:p>
            <a:pPr marL="0" marR="0" lvl="0" indent="0" algn="ctr" rtl="0">
              <a:lnSpc>
                <a:spcPct val="120000"/>
              </a:lnSpc>
              <a:spcBef>
                <a:spcPts val="0"/>
              </a:spcBef>
              <a:spcAft>
                <a:spcPts val="0"/>
              </a:spcAft>
              <a:buNone/>
            </a:pPr>
            <a:r>
              <a:rPr lang="en-US" sz="3000">
                <a:solidFill>
                  <a:srgbClr val="FFFFFF"/>
                </a:solidFill>
                <a:latin typeface="Merriweather"/>
                <a:ea typeface="Merriweather"/>
                <a:cs typeface="Merriweather"/>
                <a:sym typeface="Merriweather"/>
              </a:rPr>
              <a:t>Kiểm thử UI trên Web</a:t>
            </a:r>
            <a:endParaRPr>
              <a:latin typeface="Merriweather"/>
              <a:ea typeface="Merriweather"/>
              <a:cs typeface="Merriweather"/>
              <a:sym typeface="Merriweather"/>
            </a:endParaRPr>
          </a:p>
        </p:txBody>
      </p:sp>
      <p:pic>
        <p:nvPicPr>
          <p:cNvPr id="183" name="Google Shape;183;g304c8496c4b_1_47"/>
          <p:cNvPicPr preferRelativeResize="0"/>
          <p:nvPr/>
        </p:nvPicPr>
        <p:blipFill>
          <a:blip r:embed="rId4">
            <a:alphaModFix/>
          </a:blip>
          <a:stretch>
            <a:fillRect/>
          </a:stretch>
        </p:blipFill>
        <p:spPr>
          <a:xfrm>
            <a:off x="973002" y="2408300"/>
            <a:ext cx="3478649" cy="3634864"/>
          </a:xfrm>
          <a:prstGeom prst="rect">
            <a:avLst/>
          </a:prstGeom>
          <a:noFill/>
          <a:ln>
            <a:noFill/>
          </a:ln>
        </p:spPr>
      </p:pic>
      <p:pic>
        <p:nvPicPr>
          <p:cNvPr id="184" name="Google Shape;184;g304c8496c4b_1_47"/>
          <p:cNvPicPr preferRelativeResize="0"/>
          <p:nvPr/>
        </p:nvPicPr>
        <p:blipFill>
          <a:blip r:embed="rId5">
            <a:alphaModFix/>
          </a:blip>
          <a:stretch>
            <a:fillRect/>
          </a:stretch>
        </p:blipFill>
        <p:spPr>
          <a:xfrm>
            <a:off x="7338950" y="2471725"/>
            <a:ext cx="3820026" cy="3572670"/>
          </a:xfrm>
          <a:prstGeom prst="rect">
            <a:avLst/>
          </a:prstGeom>
          <a:noFill/>
          <a:ln>
            <a:noFill/>
          </a:ln>
        </p:spPr>
      </p:pic>
      <p:pic>
        <p:nvPicPr>
          <p:cNvPr id="185" name="Google Shape;185;g304c8496c4b_1_47"/>
          <p:cNvPicPr preferRelativeResize="0"/>
          <p:nvPr/>
        </p:nvPicPr>
        <p:blipFill>
          <a:blip r:embed="rId6">
            <a:alphaModFix/>
          </a:blip>
          <a:stretch>
            <a:fillRect/>
          </a:stretch>
        </p:blipFill>
        <p:spPr>
          <a:xfrm>
            <a:off x="13445275" y="2446625"/>
            <a:ext cx="3711190" cy="3572674"/>
          </a:xfrm>
          <a:prstGeom prst="rect">
            <a:avLst/>
          </a:prstGeom>
          <a:noFill/>
          <a:ln>
            <a:noFill/>
          </a:ln>
        </p:spPr>
      </p:pic>
      <p:sp>
        <p:nvSpPr>
          <p:cNvPr id="186" name="Google Shape;186;g304c8496c4b_1_47"/>
          <p:cNvSpPr txBox="1"/>
          <p:nvPr/>
        </p:nvSpPr>
        <p:spPr>
          <a:xfrm>
            <a:off x="6715650" y="7153889"/>
            <a:ext cx="52257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a:solidFill>
                  <a:srgbClr val="FFFFFF"/>
                </a:solidFill>
                <a:latin typeface="Merriweather"/>
                <a:ea typeface="Merriweather"/>
                <a:cs typeface="Merriweather"/>
                <a:sym typeface="Merriweather"/>
              </a:rPr>
              <a:t>Kiểm thử ứng dụng di động</a:t>
            </a:r>
            <a:endParaRPr>
              <a:latin typeface="Merriweather"/>
              <a:ea typeface="Merriweather"/>
              <a:cs typeface="Merriweather"/>
              <a:sym typeface="Merriweather"/>
            </a:endParaRPr>
          </a:p>
        </p:txBody>
      </p:sp>
      <p:sp>
        <p:nvSpPr>
          <p:cNvPr id="187" name="Google Shape;187;g304c8496c4b_1_47"/>
          <p:cNvSpPr txBox="1"/>
          <p:nvPr/>
        </p:nvSpPr>
        <p:spPr>
          <a:xfrm>
            <a:off x="13094375" y="7187989"/>
            <a:ext cx="4653900" cy="101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a:solidFill>
                  <a:srgbClr val="FFFFFF"/>
                </a:solidFill>
                <a:latin typeface="Merriweather"/>
                <a:ea typeface="Merriweather"/>
                <a:cs typeface="Merriweather"/>
                <a:sym typeface="Merriweather"/>
              </a:rPr>
              <a:t>IDE phổ biến hỗ trợ viết và chạy kiểm thử tự động</a:t>
            </a:r>
            <a:endParaRPr>
              <a:latin typeface="Merriweather"/>
              <a:ea typeface="Merriweather"/>
              <a:cs typeface="Merriweather"/>
              <a:sym typeface="Merriweather"/>
            </a:endParaRPr>
          </a:p>
        </p:txBody>
      </p:sp>
      <p:cxnSp>
        <p:nvCxnSpPr>
          <p:cNvPr id="188" name="Google Shape;188;g304c8496c4b_1_47"/>
          <p:cNvCxnSpPr/>
          <p:nvPr/>
        </p:nvCxnSpPr>
        <p:spPr>
          <a:xfrm>
            <a:off x="13487075" y="6507091"/>
            <a:ext cx="3563700" cy="3000"/>
          </a:xfrm>
          <a:prstGeom prst="straightConnector1">
            <a:avLst/>
          </a:prstGeom>
          <a:noFill/>
          <a:ln w="19050" cap="flat" cmpd="sng">
            <a:solidFill>
              <a:srgbClr val="FFFFFF"/>
            </a:solidFill>
            <a:prstDash val="solid"/>
            <a:round/>
            <a:headEnd type="none" w="sm" len="sm"/>
            <a:tailEnd type="none" w="sm" len="sm"/>
          </a:ln>
        </p:spPr>
      </p:cxnSp>
      <p:cxnSp>
        <p:nvCxnSpPr>
          <p:cNvPr id="189" name="Google Shape;189;g304c8496c4b_1_47"/>
          <p:cNvCxnSpPr/>
          <p:nvPr/>
        </p:nvCxnSpPr>
        <p:spPr>
          <a:xfrm>
            <a:off x="7461475" y="6516166"/>
            <a:ext cx="3563700" cy="300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Shape 193"/>
        <p:cNvGrpSpPr/>
        <p:nvPr/>
      </p:nvGrpSpPr>
      <p:grpSpPr>
        <a:xfrm>
          <a:off x="0" y="0"/>
          <a:ext cx="0" cy="0"/>
          <a:chOff x="0" y="0"/>
          <a:chExt cx="0" cy="0"/>
        </a:xfrm>
      </p:grpSpPr>
      <p:sp>
        <p:nvSpPr>
          <p:cNvPr id="194" name="Google Shape;194;p5"/>
          <p:cNvSpPr/>
          <p:nvPr/>
        </p:nvSpPr>
        <p:spPr>
          <a:xfrm flipH="1">
            <a:off x="7910023" y="-45488"/>
            <a:ext cx="10377977" cy="10377977"/>
          </a:xfrm>
          <a:custGeom>
            <a:avLst/>
            <a:gdLst/>
            <a:ahLst/>
            <a:cxnLst/>
            <a:rect l="l" t="t" r="r" b="b"/>
            <a:pathLst>
              <a:path w="10377977" h="10377977" extrusionOk="0">
                <a:moveTo>
                  <a:pt x="10377977" y="0"/>
                </a:moveTo>
                <a:lnTo>
                  <a:pt x="0" y="0"/>
                </a:lnTo>
                <a:lnTo>
                  <a:pt x="0" y="10377976"/>
                </a:lnTo>
                <a:lnTo>
                  <a:pt x="10377977" y="10377976"/>
                </a:lnTo>
                <a:lnTo>
                  <a:pt x="10377977" y="0"/>
                </a:lnTo>
                <a:close/>
              </a:path>
            </a:pathLst>
          </a:custGeom>
          <a:blipFill rotWithShape="1">
            <a:blip r:embed="rId3">
              <a:alphaModFix/>
            </a:blip>
            <a:stretch>
              <a:fillRect/>
            </a:stretch>
          </a:blipFill>
          <a:ln>
            <a:noFill/>
          </a:ln>
        </p:spPr>
      </p:sp>
      <p:sp>
        <p:nvSpPr>
          <p:cNvPr id="195" name="Google Shape;195;p5"/>
          <p:cNvSpPr txBox="1"/>
          <p:nvPr/>
        </p:nvSpPr>
        <p:spPr>
          <a:xfrm>
            <a:off x="1412024" y="1171450"/>
            <a:ext cx="12664800" cy="923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a:solidFill>
                  <a:srgbClr val="FFFFFF"/>
                </a:solidFill>
                <a:latin typeface="Merriweather"/>
                <a:ea typeface="Merriweather"/>
                <a:cs typeface="Merriweather"/>
                <a:sym typeface="Merriweather"/>
              </a:rPr>
              <a:t>V. Quy Trình Kiểm Thử Tự Động</a:t>
            </a:r>
            <a:endParaRPr>
              <a:latin typeface="Merriweather"/>
              <a:ea typeface="Merriweather"/>
              <a:cs typeface="Merriweather"/>
              <a:sym typeface="Merriweather"/>
            </a:endParaRPr>
          </a:p>
        </p:txBody>
      </p:sp>
      <p:pic>
        <p:nvPicPr>
          <p:cNvPr id="196" name="Google Shape;196;p5"/>
          <p:cNvPicPr preferRelativeResize="0"/>
          <p:nvPr/>
        </p:nvPicPr>
        <p:blipFill>
          <a:blip r:embed="rId4">
            <a:alphaModFix/>
          </a:blip>
          <a:stretch>
            <a:fillRect/>
          </a:stretch>
        </p:blipFill>
        <p:spPr>
          <a:xfrm>
            <a:off x="9680324" y="2757775"/>
            <a:ext cx="8313426" cy="6034723"/>
          </a:xfrm>
          <a:prstGeom prst="rect">
            <a:avLst/>
          </a:prstGeom>
          <a:noFill/>
          <a:ln>
            <a:noFill/>
          </a:ln>
        </p:spPr>
      </p:pic>
      <p:sp>
        <p:nvSpPr>
          <p:cNvPr id="197" name="Google Shape;197;p5"/>
          <p:cNvSpPr txBox="1"/>
          <p:nvPr/>
        </p:nvSpPr>
        <p:spPr>
          <a:xfrm>
            <a:off x="-531575" y="3100777"/>
            <a:ext cx="12071400" cy="7456200"/>
          </a:xfrm>
          <a:prstGeom prst="rect">
            <a:avLst/>
          </a:prstGeom>
          <a:noFill/>
          <a:ln>
            <a:noFill/>
          </a:ln>
        </p:spPr>
        <p:txBody>
          <a:bodyPr spcFirstLastPara="1" wrap="square" lIns="0" tIns="0" rIns="0" bIns="0" anchor="t" anchorCtr="0">
            <a:spAutoFit/>
          </a:bodyPr>
          <a:lstStyle/>
          <a:p>
            <a:pPr marL="914400" lvl="0" indent="0" algn="l" rtl="0">
              <a:lnSpc>
                <a:spcPct val="115000"/>
              </a:lnSpc>
              <a:spcBef>
                <a:spcPts val="1200"/>
              </a:spcBef>
              <a:spcAft>
                <a:spcPts val="0"/>
              </a:spcAft>
              <a:buNone/>
            </a:pPr>
            <a:r>
              <a:rPr lang="en-US" sz="4800" b="1">
                <a:solidFill>
                  <a:schemeClr val="lt1"/>
                </a:solidFill>
                <a:latin typeface="Merriweather"/>
                <a:ea typeface="Merriweather"/>
                <a:cs typeface="Merriweather"/>
                <a:sym typeface="Merriweather"/>
              </a:rPr>
              <a:t>- Viết test script (</a:t>
            </a:r>
            <a:r>
              <a:rPr lang="en-US" sz="4800">
                <a:solidFill>
                  <a:schemeClr val="lt1"/>
                </a:solidFill>
                <a:latin typeface="Merriweather"/>
                <a:ea typeface="Merriweather"/>
                <a:cs typeface="Merriweather"/>
                <a:sym typeface="Merriweather"/>
              </a:rPr>
              <a:t>JUnit, TestNG, Selenium…</a:t>
            </a:r>
            <a:r>
              <a:rPr lang="en-US" sz="4800" b="1">
                <a:solidFill>
                  <a:schemeClr val="lt1"/>
                </a:solidFill>
                <a:latin typeface="Merriweather"/>
                <a:ea typeface="Merriweather"/>
                <a:cs typeface="Merriweather"/>
                <a:sym typeface="Merriweather"/>
              </a:rPr>
              <a:t>)</a:t>
            </a:r>
            <a:endParaRPr sz="4800" b="1">
              <a:solidFill>
                <a:schemeClr val="lt1"/>
              </a:solidFill>
              <a:latin typeface="Merriweather"/>
              <a:ea typeface="Merriweather"/>
              <a:cs typeface="Merriweather"/>
              <a:sym typeface="Merriweather"/>
            </a:endParaRPr>
          </a:p>
          <a:p>
            <a:pPr marL="914400" lvl="0" indent="0" algn="l" rtl="0">
              <a:lnSpc>
                <a:spcPct val="115000"/>
              </a:lnSpc>
              <a:spcBef>
                <a:spcPts val="1200"/>
              </a:spcBef>
              <a:spcAft>
                <a:spcPts val="0"/>
              </a:spcAft>
              <a:buNone/>
            </a:pPr>
            <a:r>
              <a:rPr lang="en-US" sz="4800" b="1">
                <a:solidFill>
                  <a:schemeClr val="lt1"/>
                </a:solidFill>
                <a:latin typeface="Merriweather"/>
                <a:ea typeface="Merriweather"/>
                <a:cs typeface="Merriweather"/>
                <a:sym typeface="Merriweather"/>
              </a:rPr>
              <a:t>- Tích hợp vào hệ thống CI/CD</a:t>
            </a:r>
            <a:endParaRPr sz="4800" b="1">
              <a:solidFill>
                <a:schemeClr val="lt1"/>
              </a:solidFill>
              <a:latin typeface="Merriweather"/>
              <a:ea typeface="Merriweather"/>
              <a:cs typeface="Merriweather"/>
              <a:sym typeface="Merriweather"/>
            </a:endParaRPr>
          </a:p>
          <a:p>
            <a:pPr marL="914400" lvl="0" indent="0" algn="l" rtl="0">
              <a:lnSpc>
                <a:spcPct val="115000"/>
              </a:lnSpc>
              <a:spcBef>
                <a:spcPts val="1200"/>
              </a:spcBef>
              <a:spcAft>
                <a:spcPts val="0"/>
              </a:spcAft>
              <a:buClr>
                <a:schemeClr val="dk1"/>
              </a:buClr>
              <a:buSzPts val="1100"/>
              <a:buFont typeface="Arial"/>
              <a:buNone/>
            </a:pPr>
            <a:r>
              <a:rPr lang="en-US" sz="4800" b="1">
                <a:solidFill>
                  <a:schemeClr val="lt1"/>
                </a:solidFill>
                <a:latin typeface="Merriweather"/>
                <a:ea typeface="Merriweather"/>
                <a:cs typeface="Merriweather"/>
                <a:sym typeface="Merriweather"/>
              </a:rPr>
              <a:t>- Thực thi tự động (sau mỗi lần commit hoặc theo lịch)</a:t>
            </a:r>
            <a:endParaRPr sz="4800" b="1">
              <a:solidFill>
                <a:schemeClr val="lt1"/>
              </a:solidFill>
              <a:latin typeface="Merriweather"/>
              <a:ea typeface="Merriweather"/>
              <a:cs typeface="Merriweather"/>
              <a:sym typeface="Merriweather"/>
            </a:endParaRPr>
          </a:p>
          <a:p>
            <a:pPr marL="914400" lvl="0" indent="0" algn="l" rtl="0">
              <a:lnSpc>
                <a:spcPct val="115000"/>
              </a:lnSpc>
              <a:spcBef>
                <a:spcPts val="1200"/>
              </a:spcBef>
              <a:spcAft>
                <a:spcPts val="0"/>
              </a:spcAft>
              <a:buClr>
                <a:schemeClr val="dk1"/>
              </a:buClr>
              <a:buSzPts val="1100"/>
              <a:buFont typeface="Arial"/>
              <a:buNone/>
            </a:pPr>
            <a:r>
              <a:rPr lang="en-US" sz="4800" b="1">
                <a:solidFill>
                  <a:schemeClr val="lt1"/>
                </a:solidFill>
                <a:latin typeface="Merriweather"/>
                <a:ea typeface="Merriweather"/>
                <a:cs typeface="Merriweather"/>
                <a:sym typeface="Merriweather"/>
              </a:rPr>
              <a:t>- Thu thập &amp; báo cáo kết quả</a:t>
            </a:r>
            <a:endParaRPr sz="4800" b="1">
              <a:solidFill>
                <a:schemeClr val="lt1"/>
              </a:solidFill>
              <a:latin typeface="Merriweather"/>
              <a:ea typeface="Merriweather"/>
              <a:cs typeface="Merriweather"/>
              <a:sym typeface="Merriweather"/>
            </a:endParaRPr>
          </a:p>
          <a:p>
            <a:pPr marL="914400" lvl="0" indent="0" algn="l" rtl="0">
              <a:lnSpc>
                <a:spcPct val="115000"/>
              </a:lnSpc>
              <a:spcBef>
                <a:spcPts val="1200"/>
              </a:spcBef>
              <a:spcAft>
                <a:spcPts val="0"/>
              </a:spcAft>
              <a:buClr>
                <a:schemeClr val="dk1"/>
              </a:buClr>
              <a:buSzPts val="1100"/>
              <a:buFont typeface="Arial"/>
              <a:buNone/>
            </a:pPr>
            <a:r>
              <a:rPr lang="en-US" sz="4800" b="1">
                <a:solidFill>
                  <a:schemeClr val="lt1"/>
                </a:solidFill>
                <a:latin typeface="Merriweather"/>
                <a:ea typeface="Merriweather"/>
                <a:cs typeface="Merriweather"/>
                <a:sym typeface="Merriweather"/>
              </a:rPr>
              <a:t>- Phân tích lỗi &amp; cải tiến</a:t>
            </a:r>
            <a:endParaRPr sz="4800" b="1">
              <a:solidFill>
                <a:schemeClr val="lt1"/>
              </a:solidFill>
              <a:latin typeface="Merriweather"/>
              <a:ea typeface="Merriweather"/>
              <a:cs typeface="Merriweather"/>
              <a:sym typeface="Merriweather"/>
            </a:endParaRPr>
          </a:p>
          <a:p>
            <a:pPr marL="914400" lvl="0" indent="0" algn="l" rtl="0">
              <a:lnSpc>
                <a:spcPct val="115000"/>
              </a:lnSpc>
              <a:spcBef>
                <a:spcPts val="1200"/>
              </a:spcBef>
              <a:spcAft>
                <a:spcPts val="0"/>
              </a:spcAft>
              <a:buNone/>
            </a:pPr>
            <a:endParaRPr sz="4800">
              <a:solidFill>
                <a:schemeClr val="lt1"/>
              </a:solidFill>
              <a:latin typeface="Merriweather"/>
              <a:ea typeface="Merriweather"/>
              <a:cs typeface="Merriweather"/>
              <a:sym typeface="Merriweather"/>
            </a:endParaRP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988</Words>
  <Application>Microsoft Office PowerPoint</Application>
  <PresentationFormat>Custom</PresentationFormat>
  <Paragraphs>86</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Merriweather</vt:lpstr>
      <vt:lpstr>Calibri</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Ngoc Ty</dc:creator>
  <cp:lastModifiedBy>Ngoc Ty</cp:lastModifiedBy>
  <cp:revision>1</cp:revision>
  <dcterms:created xsi:type="dcterms:W3CDTF">2006-08-16T00:00:00Z</dcterms:created>
  <dcterms:modified xsi:type="dcterms:W3CDTF">2025-04-10T13:51:10Z</dcterms:modified>
</cp:coreProperties>
</file>